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7772400" cy="10058400"/>
  <p:notesSz cx="7772400" cy="10058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1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98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DD00A-3F52-4F49-8C2E-D439D8EE8CEA}" type="datetimeFigureOut">
              <a:rPr lang="es-MX" smtClean="0"/>
              <a:t>19/07/2023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A16F6-DCA7-4990-B045-BAA0BC788C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69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FA16F6-DCA7-4990-B045-BAA0BC788CD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0165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2119" y="9490582"/>
            <a:ext cx="5810250" cy="115416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65"/>
              </a:lnSpc>
            </a:pPr>
            <a:r>
              <a:rPr spc="-5" dirty="0"/>
              <a:t>“Este</a:t>
            </a:r>
            <a:r>
              <a:rPr spc="5" dirty="0"/>
              <a:t> </a:t>
            </a:r>
            <a:r>
              <a:rPr dirty="0"/>
              <a:t>programa</a:t>
            </a:r>
            <a:r>
              <a:rPr spc="10" dirty="0"/>
              <a:t> </a:t>
            </a:r>
            <a:r>
              <a:rPr spc="-5" dirty="0"/>
              <a:t>es</a:t>
            </a:r>
            <a:r>
              <a:rPr spc="5" dirty="0"/>
              <a:t> </a:t>
            </a:r>
            <a:r>
              <a:rPr spc="-5" dirty="0"/>
              <a:t>público,</a:t>
            </a:r>
            <a:r>
              <a:rPr spc="15" dirty="0"/>
              <a:t> </a:t>
            </a:r>
            <a:r>
              <a:rPr spc="-5" dirty="0"/>
              <a:t>ajeno</a:t>
            </a:r>
            <a:r>
              <a:rPr dirty="0"/>
              <a:t> a</a:t>
            </a:r>
            <a:r>
              <a:rPr spc="15" dirty="0"/>
              <a:t> </a:t>
            </a:r>
            <a:r>
              <a:rPr spc="-5" dirty="0"/>
              <a:t>cualquier</a:t>
            </a:r>
            <a:r>
              <a:rPr spc="5" dirty="0"/>
              <a:t> </a:t>
            </a:r>
            <a:r>
              <a:rPr spc="-5" dirty="0"/>
              <a:t>partido</a:t>
            </a:r>
            <a:r>
              <a:rPr spc="5" dirty="0"/>
              <a:t> </a:t>
            </a:r>
            <a:r>
              <a:rPr spc="-5" dirty="0"/>
              <a:t>político.</a:t>
            </a:r>
            <a:r>
              <a:rPr spc="15" dirty="0"/>
              <a:t> </a:t>
            </a:r>
            <a:r>
              <a:rPr spc="-5" dirty="0"/>
              <a:t>Queda</a:t>
            </a:r>
            <a:r>
              <a:rPr spc="5" dirty="0"/>
              <a:t> </a:t>
            </a:r>
            <a:r>
              <a:rPr spc="-5" dirty="0"/>
              <a:t>prohibido</a:t>
            </a:r>
            <a:r>
              <a:rPr spc="5" dirty="0"/>
              <a:t> </a:t>
            </a:r>
            <a:r>
              <a:rPr spc="-5" dirty="0"/>
              <a:t>el</a:t>
            </a:r>
            <a:r>
              <a:rPr spc="5" dirty="0"/>
              <a:t> </a:t>
            </a:r>
            <a:r>
              <a:rPr spc="-5" dirty="0"/>
              <a:t>uso</a:t>
            </a:r>
            <a:r>
              <a:rPr spc="15" dirty="0"/>
              <a:t> </a:t>
            </a:r>
            <a:r>
              <a:rPr spc="-5" dirty="0"/>
              <a:t>para</a:t>
            </a:r>
            <a:r>
              <a:rPr spc="5" dirty="0"/>
              <a:t> </a:t>
            </a:r>
            <a:r>
              <a:rPr spc="-5" dirty="0"/>
              <a:t>fines</a:t>
            </a:r>
            <a:r>
              <a:rPr spc="10" dirty="0"/>
              <a:t> </a:t>
            </a:r>
            <a:r>
              <a:rPr spc="-5" dirty="0"/>
              <a:t>distintos</a:t>
            </a:r>
            <a:r>
              <a:rPr spc="5" dirty="0"/>
              <a:t> </a:t>
            </a:r>
            <a:r>
              <a:rPr dirty="0"/>
              <a:t>a</a:t>
            </a:r>
            <a:r>
              <a:rPr spc="20" dirty="0"/>
              <a:t> </a:t>
            </a:r>
            <a:r>
              <a:rPr spc="-5" dirty="0"/>
              <a:t>los</a:t>
            </a:r>
            <a:r>
              <a:rPr spc="10" dirty="0"/>
              <a:t> </a:t>
            </a:r>
            <a:r>
              <a:rPr spc="-5" dirty="0"/>
              <a:t>establecidos</a:t>
            </a:r>
            <a:r>
              <a:rPr spc="5" dirty="0"/>
              <a:t> </a:t>
            </a:r>
            <a:r>
              <a:rPr spc="-5" dirty="0"/>
              <a:t>en</a:t>
            </a:r>
            <a:r>
              <a:rPr spc="10" dirty="0"/>
              <a:t> </a:t>
            </a:r>
            <a:r>
              <a:rPr spc="-5" dirty="0"/>
              <a:t>el</a:t>
            </a:r>
            <a:r>
              <a:rPr spc="15" dirty="0"/>
              <a:t> </a:t>
            </a:r>
            <a:r>
              <a:rPr spc="-5" dirty="0"/>
              <a:t>programa”.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675881" y="9481439"/>
            <a:ext cx="681354" cy="139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" dirty="0"/>
              <a:t>Página</a:t>
            </a:r>
            <a:r>
              <a:rPr spc="-20" dirty="0"/>
              <a:t> </a:t>
            </a:r>
            <a:fld id="{81D60167-4931-47E6-BA6A-407CBD079E47}" type="slidenum">
              <a:rPr b="1" dirty="0">
                <a:latin typeface="Calibri"/>
                <a:cs typeface="Calibri"/>
              </a:rPr>
              <a:t>‹Nº›</a:t>
            </a:fld>
            <a:r>
              <a:rPr b="1" spc="-20" dirty="0">
                <a:latin typeface="Calibri"/>
                <a:cs typeface="Calibri"/>
              </a:rPr>
              <a:t> </a:t>
            </a:r>
            <a:r>
              <a:rPr spc="-5" dirty="0"/>
              <a:t>de</a:t>
            </a:r>
            <a:r>
              <a:rPr spc="-25" dirty="0"/>
              <a:t> </a:t>
            </a:r>
            <a:r>
              <a:rPr b="1" dirty="0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2119" y="9490582"/>
            <a:ext cx="5810250" cy="115416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65"/>
              </a:lnSpc>
            </a:pPr>
            <a:r>
              <a:rPr spc="-5" dirty="0"/>
              <a:t>“Este</a:t>
            </a:r>
            <a:r>
              <a:rPr spc="5" dirty="0"/>
              <a:t> </a:t>
            </a:r>
            <a:r>
              <a:rPr dirty="0"/>
              <a:t>programa</a:t>
            </a:r>
            <a:r>
              <a:rPr spc="10" dirty="0"/>
              <a:t> </a:t>
            </a:r>
            <a:r>
              <a:rPr spc="-5" dirty="0"/>
              <a:t>es</a:t>
            </a:r>
            <a:r>
              <a:rPr spc="5" dirty="0"/>
              <a:t> </a:t>
            </a:r>
            <a:r>
              <a:rPr spc="-5" dirty="0"/>
              <a:t>público,</a:t>
            </a:r>
            <a:r>
              <a:rPr spc="15" dirty="0"/>
              <a:t> </a:t>
            </a:r>
            <a:r>
              <a:rPr spc="-5" dirty="0"/>
              <a:t>ajeno</a:t>
            </a:r>
            <a:r>
              <a:rPr dirty="0"/>
              <a:t> a</a:t>
            </a:r>
            <a:r>
              <a:rPr spc="15" dirty="0"/>
              <a:t> </a:t>
            </a:r>
            <a:r>
              <a:rPr spc="-5" dirty="0"/>
              <a:t>cualquier</a:t>
            </a:r>
            <a:r>
              <a:rPr spc="5" dirty="0"/>
              <a:t> </a:t>
            </a:r>
            <a:r>
              <a:rPr spc="-5" dirty="0"/>
              <a:t>partido</a:t>
            </a:r>
            <a:r>
              <a:rPr spc="5" dirty="0"/>
              <a:t> </a:t>
            </a:r>
            <a:r>
              <a:rPr spc="-5" dirty="0"/>
              <a:t>político.</a:t>
            </a:r>
            <a:r>
              <a:rPr spc="15" dirty="0"/>
              <a:t> </a:t>
            </a:r>
            <a:r>
              <a:rPr spc="-5" dirty="0"/>
              <a:t>Queda</a:t>
            </a:r>
            <a:r>
              <a:rPr spc="5" dirty="0"/>
              <a:t> </a:t>
            </a:r>
            <a:r>
              <a:rPr spc="-5" dirty="0"/>
              <a:t>prohibido</a:t>
            </a:r>
            <a:r>
              <a:rPr spc="5" dirty="0"/>
              <a:t> </a:t>
            </a:r>
            <a:r>
              <a:rPr spc="-5" dirty="0"/>
              <a:t>el</a:t>
            </a:r>
            <a:r>
              <a:rPr spc="5" dirty="0"/>
              <a:t> </a:t>
            </a:r>
            <a:r>
              <a:rPr spc="-5" dirty="0"/>
              <a:t>uso</a:t>
            </a:r>
            <a:r>
              <a:rPr spc="15" dirty="0"/>
              <a:t> </a:t>
            </a:r>
            <a:r>
              <a:rPr spc="-5" dirty="0"/>
              <a:t>para</a:t>
            </a:r>
            <a:r>
              <a:rPr spc="5" dirty="0"/>
              <a:t> </a:t>
            </a:r>
            <a:r>
              <a:rPr spc="-5" dirty="0"/>
              <a:t>fines</a:t>
            </a:r>
            <a:r>
              <a:rPr spc="10" dirty="0"/>
              <a:t> </a:t>
            </a:r>
            <a:r>
              <a:rPr spc="-5" dirty="0"/>
              <a:t>distintos</a:t>
            </a:r>
            <a:r>
              <a:rPr spc="5" dirty="0"/>
              <a:t> </a:t>
            </a:r>
            <a:r>
              <a:rPr dirty="0"/>
              <a:t>a</a:t>
            </a:r>
            <a:r>
              <a:rPr spc="20" dirty="0"/>
              <a:t> </a:t>
            </a:r>
            <a:r>
              <a:rPr spc="-5" dirty="0"/>
              <a:t>los</a:t>
            </a:r>
            <a:r>
              <a:rPr spc="10" dirty="0"/>
              <a:t> </a:t>
            </a:r>
            <a:r>
              <a:rPr spc="-5" dirty="0"/>
              <a:t>establecidos</a:t>
            </a:r>
            <a:r>
              <a:rPr spc="5" dirty="0"/>
              <a:t> </a:t>
            </a:r>
            <a:r>
              <a:rPr spc="-5" dirty="0"/>
              <a:t>en</a:t>
            </a:r>
            <a:r>
              <a:rPr spc="10" dirty="0"/>
              <a:t> </a:t>
            </a:r>
            <a:r>
              <a:rPr spc="-5" dirty="0"/>
              <a:t>el</a:t>
            </a:r>
            <a:r>
              <a:rPr spc="15" dirty="0"/>
              <a:t> </a:t>
            </a:r>
            <a:r>
              <a:rPr spc="-5" dirty="0"/>
              <a:t>programa”.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675881" y="9481439"/>
            <a:ext cx="681354" cy="139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" dirty="0"/>
              <a:t>Página</a:t>
            </a:r>
            <a:r>
              <a:rPr spc="-20" dirty="0"/>
              <a:t> </a:t>
            </a:r>
            <a:fld id="{81D60167-4931-47E6-BA6A-407CBD079E47}" type="slidenum">
              <a:rPr b="1" dirty="0">
                <a:latin typeface="Calibri"/>
                <a:cs typeface="Calibri"/>
              </a:rPr>
              <a:t>‹Nº›</a:t>
            </a:fld>
            <a:r>
              <a:rPr b="1" spc="-20" dirty="0">
                <a:latin typeface="Calibri"/>
                <a:cs typeface="Calibri"/>
              </a:rPr>
              <a:t> </a:t>
            </a:r>
            <a:r>
              <a:rPr spc="-5" dirty="0"/>
              <a:t>de</a:t>
            </a:r>
            <a:r>
              <a:rPr spc="-25" dirty="0"/>
              <a:t> </a:t>
            </a:r>
            <a:r>
              <a:rPr b="1" dirty="0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52119" y="9490582"/>
            <a:ext cx="5810250" cy="115416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65"/>
              </a:lnSpc>
            </a:pPr>
            <a:r>
              <a:rPr spc="-5" dirty="0"/>
              <a:t>“Este</a:t>
            </a:r>
            <a:r>
              <a:rPr spc="5" dirty="0"/>
              <a:t> </a:t>
            </a:r>
            <a:r>
              <a:rPr dirty="0"/>
              <a:t>programa</a:t>
            </a:r>
            <a:r>
              <a:rPr spc="10" dirty="0"/>
              <a:t> </a:t>
            </a:r>
            <a:r>
              <a:rPr spc="-5" dirty="0"/>
              <a:t>es</a:t>
            </a:r>
            <a:r>
              <a:rPr spc="5" dirty="0"/>
              <a:t> </a:t>
            </a:r>
            <a:r>
              <a:rPr spc="-5" dirty="0"/>
              <a:t>público,</a:t>
            </a:r>
            <a:r>
              <a:rPr spc="15" dirty="0"/>
              <a:t> </a:t>
            </a:r>
            <a:r>
              <a:rPr spc="-5" dirty="0"/>
              <a:t>ajeno</a:t>
            </a:r>
            <a:r>
              <a:rPr dirty="0"/>
              <a:t> a</a:t>
            </a:r>
            <a:r>
              <a:rPr spc="15" dirty="0"/>
              <a:t> </a:t>
            </a:r>
            <a:r>
              <a:rPr spc="-5" dirty="0"/>
              <a:t>cualquier</a:t>
            </a:r>
            <a:r>
              <a:rPr spc="5" dirty="0"/>
              <a:t> </a:t>
            </a:r>
            <a:r>
              <a:rPr spc="-5" dirty="0"/>
              <a:t>partido</a:t>
            </a:r>
            <a:r>
              <a:rPr spc="5" dirty="0"/>
              <a:t> </a:t>
            </a:r>
            <a:r>
              <a:rPr spc="-5" dirty="0"/>
              <a:t>político.</a:t>
            </a:r>
            <a:r>
              <a:rPr spc="15" dirty="0"/>
              <a:t> </a:t>
            </a:r>
            <a:r>
              <a:rPr spc="-5" dirty="0"/>
              <a:t>Queda</a:t>
            </a:r>
            <a:r>
              <a:rPr spc="5" dirty="0"/>
              <a:t> </a:t>
            </a:r>
            <a:r>
              <a:rPr spc="-5" dirty="0"/>
              <a:t>prohibido</a:t>
            </a:r>
            <a:r>
              <a:rPr spc="5" dirty="0"/>
              <a:t> </a:t>
            </a:r>
            <a:r>
              <a:rPr spc="-5" dirty="0"/>
              <a:t>el</a:t>
            </a:r>
            <a:r>
              <a:rPr spc="5" dirty="0"/>
              <a:t> </a:t>
            </a:r>
            <a:r>
              <a:rPr spc="-5" dirty="0"/>
              <a:t>uso</a:t>
            </a:r>
            <a:r>
              <a:rPr spc="15" dirty="0"/>
              <a:t> </a:t>
            </a:r>
            <a:r>
              <a:rPr spc="-5" dirty="0"/>
              <a:t>para</a:t>
            </a:r>
            <a:r>
              <a:rPr spc="5" dirty="0"/>
              <a:t> </a:t>
            </a:r>
            <a:r>
              <a:rPr spc="-5" dirty="0"/>
              <a:t>fines</a:t>
            </a:r>
            <a:r>
              <a:rPr spc="10" dirty="0"/>
              <a:t> </a:t>
            </a:r>
            <a:r>
              <a:rPr spc="-5" dirty="0"/>
              <a:t>distintos</a:t>
            </a:r>
            <a:r>
              <a:rPr spc="5" dirty="0"/>
              <a:t> </a:t>
            </a:r>
            <a:r>
              <a:rPr dirty="0"/>
              <a:t>a</a:t>
            </a:r>
            <a:r>
              <a:rPr spc="20" dirty="0"/>
              <a:t> </a:t>
            </a:r>
            <a:r>
              <a:rPr spc="-5" dirty="0"/>
              <a:t>los</a:t>
            </a:r>
            <a:r>
              <a:rPr spc="10" dirty="0"/>
              <a:t> </a:t>
            </a:r>
            <a:r>
              <a:rPr spc="-5" dirty="0"/>
              <a:t>establecidos</a:t>
            </a:r>
            <a:r>
              <a:rPr spc="5" dirty="0"/>
              <a:t> </a:t>
            </a:r>
            <a:r>
              <a:rPr spc="-5" dirty="0"/>
              <a:t>en</a:t>
            </a:r>
            <a:r>
              <a:rPr spc="10" dirty="0"/>
              <a:t> </a:t>
            </a:r>
            <a:r>
              <a:rPr spc="-5" dirty="0"/>
              <a:t>el</a:t>
            </a:r>
            <a:r>
              <a:rPr spc="15" dirty="0"/>
              <a:t> </a:t>
            </a:r>
            <a:r>
              <a:rPr spc="-5" dirty="0"/>
              <a:t>programa”.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675881" y="9481439"/>
            <a:ext cx="681354" cy="139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" dirty="0"/>
              <a:t>Página</a:t>
            </a:r>
            <a:r>
              <a:rPr spc="-20" dirty="0"/>
              <a:t> </a:t>
            </a:r>
            <a:fld id="{81D60167-4931-47E6-BA6A-407CBD079E47}" type="slidenum">
              <a:rPr b="1" dirty="0">
                <a:latin typeface="Calibri"/>
                <a:cs typeface="Calibri"/>
              </a:rPr>
              <a:t>‹Nº›</a:t>
            </a:fld>
            <a:r>
              <a:rPr b="1" spc="-20" dirty="0">
                <a:latin typeface="Calibri"/>
                <a:cs typeface="Calibri"/>
              </a:rPr>
              <a:t> </a:t>
            </a:r>
            <a:r>
              <a:rPr spc="-5" dirty="0"/>
              <a:t>de</a:t>
            </a:r>
            <a:r>
              <a:rPr spc="-25" dirty="0"/>
              <a:t> </a:t>
            </a:r>
            <a:r>
              <a:rPr b="1" dirty="0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52119" y="9490582"/>
            <a:ext cx="5810250" cy="115416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65"/>
              </a:lnSpc>
            </a:pPr>
            <a:r>
              <a:rPr spc="-5" dirty="0"/>
              <a:t>“Este</a:t>
            </a:r>
            <a:r>
              <a:rPr spc="5" dirty="0"/>
              <a:t> </a:t>
            </a:r>
            <a:r>
              <a:rPr dirty="0"/>
              <a:t>programa</a:t>
            </a:r>
            <a:r>
              <a:rPr spc="10" dirty="0"/>
              <a:t> </a:t>
            </a:r>
            <a:r>
              <a:rPr spc="-5" dirty="0"/>
              <a:t>es</a:t>
            </a:r>
            <a:r>
              <a:rPr spc="5" dirty="0"/>
              <a:t> </a:t>
            </a:r>
            <a:r>
              <a:rPr spc="-5" dirty="0"/>
              <a:t>público,</a:t>
            </a:r>
            <a:r>
              <a:rPr spc="15" dirty="0"/>
              <a:t> </a:t>
            </a:r>
            <a:r>
              <a:rPr spc="-5" dirty="0"/>
              <a:t>ajeno</a:t>
            </a:r>
            <a:r>
              <a:rPr dirty="0"/>
              <a:t> a</a:t>
            </a:r>
            <a:r>
              <a:rPr spc="15" dirty="0"/>
              <a:t> </a:t>
            </a:r>
            <a:r>
              <a:rPr spc="-5" dirty="0"/>
              <a:t>cualquier</a:t>
            </a:r>
            <a:r>
              <a:rPr spc="5" dirty="0"/>
              <a:t> </a:t>
            </a:r>
            <a:r>
              <a:rPr spc="-5" dirty="0"/>
              <a:t>partido</a:t>
            </a:r>
            <a:r>
              <a:rPr spc="5" dirty="0"/>
              <a:t> </a:t>
            </a:r>
            <a:r>
              <a:rPr spc="-5" dirty="0"/>
              <a:t>político.</a:t>
            </a:r>
            <a:r>
              <a:rPr spc="15" dirty="0"/>
              <a:t> </a:t>
            </a:r>
            <a:r>
              <a:rPr spc="-5" dirty="0"/>
              <a:t>Queda</a:t>
            </a:r>
            <a:r>
              <a:rPr spc="5" dirty="0"/>
              <a:t> </a:t>
            </a:r>
            <a:r>
              <a:rPr spc="-5" dirty="0"/>
              <a:t>prohibido</a:t>
            </a:r>
            <a:r>
              <a:rPr spc="5" dirty="0"/>
              <a:t> </a:t>
            </a:r>
            <a:r>
              <a:rPr spc="-5" dirty="0"/>
              <a:t>el</a:t>
            </a:r>
            <a:r>
              <a:rPr spc="5" dirty="0"/>
              <a:t> </a:t>
            </a:r>
            <a:r>
              <a:rPr spc="-5" dirty="0"/>
              <a:t>uso</a:t>
            </a:r>
            <a:r>
              <a:rPr spc="15" dirty="0"/>
              <a:t> </a:t>
            </a:r>
            <a:r>
              <a:rPr spc="-5" dirty="0"/>
              <a:t>para</a:t>
            </a:r>
            <a:r>
              <a:rPr spc="5" dirty="0"/>
              <a:t> </a:t>
            </a:r>
            <a:r>
              <a:rPr spc="-5" dirty="0"/>
              <a:t>fines</a:t>
            </a:r>
            <a:r>
              <a:rPr spc="10" dirty="0"/>
              <a:t> </a:t>
            </a:r>
            <a:r>
              <a:rPr spc="-5" dirty="0"/>
              <a:t>distintos</a:t>
            </a:r>
            <a:r>
              <a:rPr spc="5" dirty="0"/>
              <a:t> </a:t>
            </a:r>
            <a:r>
              <a:rPr dirty="0"/>
              <a:t>a</a:t>
            </a:r>
            <a:r>
              <a:rPr spc="20" dirty="0"/>
              <a:t> </a:t>
            </a:r>
            <a:r>
              <a:rPr spc="-5" dirty="0"/>
              <a:t>los</a:t>
            </a:r>
            <a:r>
              <a:rPr spc="10" dirty="0"/>
              <a:t> </a:t>
            </a:r>
            <a:r>
              <a:rPr spc="-5" dirty="0"/>
              <a:t>establecidos</a:t>
            </a:r>
            <a:r>
              <a:rPr spc="5" dirty="0"/>
              <a:t> </a:t>
            </a:r>
            <a:r>
              <a:rPr spc="-5" dirty="0"/>
              <a:t>en</a:t>
            </a:r>
            <a:r>
              <a:rPr spc="10" dirty="0"/>
              <a:t> </a:t>
            </a:r>
            <a:r>
              <a:rPr spc="-5" dirty="0"/>
              <a:t>el</a:t>
            </a:r>
            <a:r>
              <a:rPr spc="15" dirty="0"/>
              <a:t> </a:t>
            </a:r>
            <a:r>
              <a:rPr spc="-5" dirty="0"/>
              <a:t>programa”.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675881" y="9481439"/>
            <a:ext cx="681354" cy="139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" dirty="0"/>
              <a:t>Página</a:t>
            </a:r>
            <a:r>
              <a:rPr spc="-20" dirty="0"/>
              <a:t> </a:t>
            </a:r>
            <a:fld id="{81D60167-4931-47E6-BA6A-407CBD079E47}" type="slidenum">
              <a:rPr b="1" dirty="0">
                <a:latin typeface="Calibri"/>
                <a:cs typeface="Calibri"/>
              </a:rPr>
              <a:t>‹Nº›</a:t>
            </a:fld>
            <a:r>
              <a:rPr b="1" spc="-20" dirty="0">
                <a:latin typeface="Calibri"/>
                <a:cs typeface="Calibri"/>
              </a:rPr>
              <a:t> </a:t>
            </a:r>
            <a:r>
              <a:rPr spc="-5" dirty="0"/>
              <a:t>de</a:t>
            </a:r>
            <a:r>
              <a:rPr spc="-25" dirty="0"/>
              <a:t> </a:t>
            </a:r>
            <a:r>
              <a:rPr b="1" dirty="0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52119" y="9490582"/>
            <a:ext cx="5810250" cy="115416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65"/>
              </a:lnSpc>
            </a:pPr>
            <a:r>
              <a:rPr spc="-5" dirty="0"/>
              <a:t>“Este</a:t>
            </a:r>
            <a:r>
              <a:rPr spc="5" dirty="0"/>
              <a:t> </a:t>
            </a:r>
            <a:r>
              <a:rPr dirty="0"/>
              <a:t>programa</a:t>
            </a:r>
            <a:r>
              <a:rPr spc="10" dirty="0"/>
              <a:t> </a:t>
            </a:r>
            <a:r>
              <a:rPr spc="-5" dirty="0"/>
              <a:t>es</a:t>
            </a:r>
            <a:r>
              <a:rPr spc="5" dirty="0"/>
              <a:t> </a:t>
            </a:r>
            <a:r>
              <a:rPr spc="-5" dirty="0"/>
              <a:t>público,</a:t>
            </a:r>
            <a:r>
              <a:rPr spc="15" dirty="0"/>
              <a:t> </a:t>
            </a:r>
            <a:r>
              <a:rPr spc="-5" dirty="0"/>
              <a:t>ajeno</a:t>
            </a:r>
            <a:r>
              <a:rPr dirty="0"/>
              <a:t> a</a:t>
            </a:r>
            <a:r>
              <a:rPr spc="15" dirty="0"/>
              <a:t> </a:t>
            </a:r>
            <a:r>
              <a:rPr spc="-5" dirty="0"/>
              <a:t>cualquier</a:t>
            </a:r>
            <a:r>
              <a:rPr spc="5" dirty="0"/>
              <a:t> </a:t>
            </a:r>
            <a:r>
              <a:rPr spc="-5" dirty="0"/>
              <a:t>partido</a:t>
            </a:r>
            <a:r>
              <a:rPr spc="5" dirty="0"/>
              <a:t> </a:t>
            </a:r>
            <a:r>
              <a:rPr spc="-5" dirty="0"/>
              <a:t>político.</a:t>
            </a:r>
            <a:r>
              <a:rPr spc="15" dirty="0"/>
              <a:t> </a:t>
            </a:r>
            <a:r>
              <a:rPr spc="-5" dirty="0"/>
              <a:t>Queda</a:t>
            </a:r>
            <a:r>
              <a:rPr spc="5" dirty="0"/>
              <a:t> </a:t>
            </a:r>
            <a:r>
              <a:rPr spc="-5" dirty="0"/>
              <a:t>prohibido</a:t>
            </a:r>
            <a:r>
              <a:rPr spc="5" dirty="0"/>
              <a:t> </a:t>
            </a:r>
            <a:r>
              <a:rPr spc="-5" dirty="0"/>
              <a:t>el</a:t>
            </a:r>
            <a:r>
              <a:rPr spc="5" dirty="0"/>
              <a:t> </a:t>
            </a:r>
            <a:r>
              <a:rPr spc="-5" dirty="0"/>
              <a:t>uso</a:t>
            </a:r>
            <a:r>
              <a:rPr spc="15" dirty="0"/>
              <a:t> </a:t>
            </a:r>
            <a:r>
              <a:rPr spc="-5" dirty="0"/>
              <a:t>para</a:t>
            </a:r>
            <a:r>
              <a:rPr spc="5" dirty="0"/>
              <a:t> </a:t>
            </a:r>
            <a:r>
              <a:rPr spc="-5" dirty="0"/>
              <a:t>fines</a:t>
            </a:r>
            <a:r>
              <a:rPr spc="10" dirty="0"/>
              <a:t> </a:t>
            </a:r>
            <a:r>
              <a:rPr spc="-5" dirty="0"/>
              <a:t>distintos</a:t>
            </a:r>
            <a:r>
              <a:rPr spc="5" dirty="0"/>
              <a:t> </a:t>
            </a:r>
            <a:r>
              <a:rPr dirty="0"/>
              <a:t>a</a:t>
            </a:r>
            <a:r>
              <a:rPr spc="20" dirty="0"/>
              <a:t> </a:t>
            </a:r>
            <a:r>
              <a:rPr spc="-5" dirty="0"/>
              <a:t>los</a:t>
            </a:r>
            <a:r>
              <a:rPr spc="10" dirty="0"/>
              <a:t> </a:t>
            </a:r>
            <a:r>
              <a:rPr spc="-5" dirty="0"/>
              <a:t>establecidos</a:t>
            </a:r>
            <a:r>
              <a:rPr spc="5" dirty="0"/>
              <a:t> </a:t>
            </a:r>
            <a:r>
              <a:rPr spc="-5" dirty="0"/>
              <a:t>en</a:t>
            </a:r>
            <a:r>
              <a:rPr spc="10" dirty="0"/>
              <a:t> </a:t>
            </a:r>
            <a:r>
              <a:rPr spc="-5" dirty="0"/>
              <a:t>el</a:t>
            </a:r>
            <a:r>
              <a:rPr spc="15" dirty="0"/>
              <a:t> </a:t>
            </a:r>
            <a:r>
              <a:rPr spc="-5" dirty="0"/>
              <a:t>programa”.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675881" y="9481439"/>
            <a:ext cx="681354" cy="1397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" dirty="0"/>
              <a:t>Página</a:t>
            </a:r>
            <a:r>
              <a:rPr spc="-20" dirty="0"/>
              <a:t> </a:t>
            </a:r>
            <a:fld id="{81D60167-4931-47E6-BA6A-407CBD079E47}" type="slidenum">
              <a:rPr b="1" dirty="0">
                <a:latin typeface="Calibri"/>
                <a:cs typeface="Calibri"/>
              </a:rPr>
              <a:t>‹Nº›</a:t>
            </a:fld>
            <a:r>
              <a:rPr b="1" spc="-20" dirty="0">
                <a:latin typeface="Calibri"/>
                <a:cs typeface="Calibri"/>
              </a:rPr>
              <a:t> </a:t>
            </a:r>
            <a:r>
              <a:rPr spc="-5" dirty="0"/>
              <a:t>de</a:t>
            </a:r>
            <a:r>
              <a:rPr spc="-25" dirty="0"/>
              <a:t> </a:t>
            </a:r>
            <a:r>
              <a:rPr b="1" dirty="0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9BC02181-47F0-694D-28C7-3CBE17BB44AD}"/>
              </a:ext>
            </a:extLst>
          </p:cNvPr>
          <p:cNvSpPr/>
          <p:nvPr/>
        </p:nvSpPr>
        <p:spPr>
          <a:xfrm>
            <a:off x="228600" y="251041"/>
            <a:ext cx="7315200" cy="672294"/>
          </a:xfrm>
          <a:prstGeom prst="roundRect">
            <a:avLst/>
          </a:prstGeom>
          <a:solidFill>
            <a:srgbClr val="A41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object 4"/>
          <p:cNvSpPr txBox="1"/>
          <p:nvPr/>
        </p:nvSpPr>
        <p:spPr>
          <a:xfrm>
            <a:off x="317502" y="955461"/>
            <a:ext cx="6775450" cy="646331"/>
          </a:xfrm>
          <a:prstGeom prst="rect">
            <a:avLst/>
          </a:prstGeom>
          <a:noFill/>
          <a:ln w="6096">
            <a:noFill/>
          </a:ln>
        </p:spPr>
        <p:txBody>
          <a:bodyPr vert="horz" wrap="square" lIns="0" tIns="182880" rIns="0" bIns="0" rtlCol="0">
            <a:spAutoFit/>
          </a:bodyPr>
          <a:lstStyle/>
          <a:p>
            <a:pPr marL="156845" algn="ctr">
              <a:lnSpc>
                <a:spcPct val="100000"/>
              </a:lnSpc>
              <a:spcBef>
                <a:spcPts val="1440"/>
              </a:spcBef>
            </a:pPr>
            <a:r>
              <a:rPr lang="es-MX" sz="1500" b="1" spc="-30" dirty="0">
                <a:solidFill>
                  <a:srgbClr val="A41D3D"/>
                </a:solidFill>
                <a:latin typeface="Montserrat" panose="00000500000000000000" pitchFamily="2" charset="0"/>
                <a:cs typeface="Verdana"/>
              </a:rPr>
              <a:t>ACTA DE SUSTITUCIÓN DE INTEGRANTE (S)  DEL COMITÉ DE CONTRALORÍA SOCIAL</a:t>
            </a:r>
            <a:endParaRPr lang="es-MX" sz="1500" b="1" dirty="0">
              <a:solidFill>
                <a:srgbClr val="A41D3D"/>
              </a:solidFill>
              <a:latin typeface="Montserrat" panose="00000500000000000000" pitchFamily="2" charset="0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5192" y="4008626"/>
            <a:ext cx="4999355" cy="253916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lang="es-MX" sz="1100" b="1" dirty="0">
                <a:solidFill>
                  <a:srgbClr val="404041"/>
                </a:solidFill>
                <a:latin typeface="Montserrat" panose="00000500000000000000" pitchFamily="2" charset="0"/>
              </a:rPr>
              <a:t>1. Datos del apoyo del programa</a:t>
            </a: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898901"/>
              </p:ext>
            </p:extLst>
          </p:nvPr>
        </p:nvGraphicFramePr>
        <p:xfrm>
          <a:off x="471516" y="4440156"/>
          <a:ext cx="6691283" cy="50290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324">
                  <a:extLst>
                    <a:ext uri="{9D8B030D-6E8A-4147-A177-3AD203B41FA5}">
                      <a16:colId xmlns:a16="http://schemas.microsoft.com/office/drawing/2014/main" val="2161913757"/>
                    </a:ext>
                  </a:extLst>
                </a:gridCol>
                <a:gridCol w="1496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693">
                  <a:extLst>
                    <a:ext uri="{9D8B030D-6E8A-4147-A177-3AD203B41FA5}">
                      <a16:colId xmlns:a16="http://schemas.microsoft.com/office/drawing/2014/main" val="991321972"/>
                    </a:ext>
                  </a:extLst>
                </a:gridCol>
                <a:gridCol w="4759335">
                  <a:extLst>
                    <a:ext uri="{9D8B030D-6E8A-4147-A177-3AD203B41FA5}">
                      <a16:colId xmlns:a16="http://schemas.microsoft.com/office/drawing/2014/main" val="1780012897"/>
                    </a:ext>
                  </a:extLst>
                </a:gridCol>
              </a:tblGrid>
              <a:tr h="475937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endParaRPr sz="900" b="0" spc="5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3746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es-MX" sz="1000" b="0" spc="-4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 </a:t>
                      </a:r>
                      <a:r>
                        <a:rPr lang="es-MX" sz="9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Apoyo, obra o servicio:</a:t>
                      </a:r>
                      <a:endParaRPr sz="900" b="0" spc="5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37465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endParaRPr lang="es-MX" sz="900" b="0" spc="5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endParaRPr sz="900" b="0" spc="5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3746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endParaRPr sz="900" b="0" spc="5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3746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507">
                <a:tc gridSpan="4">
                  <a:txBody>
                    <a:bodyPr/>
                    <a:lstStyle/>
                    <a:p>
                      <a:pPr marL="43815" lvl="0" algn="l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es-MX" sz="900" b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      </a:t>
                      </a:r>
                      <a:r>
                        <a:rPr sz="900" b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O</a:t>
                      </a:r>
                      <a:r>
                        <a:rPr sz="900" b="0" spc="-5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b</a:t>
                      </a:r>
                      <a:r>
                        <a:rPr sz="900" b="0" spc="5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j</a:t>
                      </a:r>
                      <a:r>
                        <a:rPr sz="900" b="0" spc="-5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e</a:t>
                      </a:r>
                      <a:r>
                        <a:rPr sz="900" b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ti</a:t>
                      </a:r>
                      <a:r>
                        <a:rPr sz="900" b="0" spc="1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v</a:t>
                      </a:r>
                      <a:r>
                        <a:rPr sz="900" b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o</a:t>
                      </a:r>
                      <a:r>
                        <a:rPr sz="900" b="0" spc="-6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 </a:t>
                      </a:r>
                      <a:r>
                        <a:rPr sz="900" b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G</a:t>
                      </a:r>
                      <a:r>
                        <a:rPr sz="900" b="0" spc="5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e</a:t>
                      </a:r>
                      <a:r>
                        <a:rPr sz="900" b="0" spc="-5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ne</a:t>
                      </a:r>
                      <a:r>
                        <a:rPr sz="900" b="0" spc="1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r</a:t>
                      </a:r>
                      <a:r>
                        <a:rPr sz="900" b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al:</a:t>
                      </a:r>
                      <a:endParaRPr sz="900" b="0" dirty="0">
                        <a:latin typeface="Montserrat" panose="00000500000000000000" pitchFamily="2" charset="0"/>
                      </a:endParaRPr>
                    </a:p>
                  </a:txBody>
                  <a:tcPr marL="0" marR="0" marT="3746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  <a:cs typeface="Verdana"/>
                        </a:rPr>
                        <a:t>b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  <a:cs typeface="Verdana"/>
                        </a:rPr>
                        <a:t>j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  <a:cs typeface="Verdana"/>
                        </a:rPr>
                        <a:t>ti</a:t>
                      </a:r>
                      <a:r>
                        <a:rPr sz="1000" b="1" spc="1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  <a:cs typeface="Verdana"/>
                        </a:rPr>
                        <a:t>v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  <a:cs typeface="Verdana"/>
                        </a:rPr>
                        <a:t>G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  <a:cs typeface="Verdana"/>
                        </a:rPr>
                        <a:t>ne</a:t>
                      </a:r>
                      <a:r>
                        <a:rPr sz="1000" b="1" spc="1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  <a:cs typeface="Verdana"/>
                        </a:rPr>
                        <a:t>r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  <a:cs typeface="Verdana"/>
                        </a:rPr>
                        <a:t>al:</a:t>
                      </a:r>
                      <a:endParaRPr sz="1000" dirty="0"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3746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501015" lvl="1" algn="l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endParaRPr sz="900" b="0" dirty="0">
                        <a:latin typeface="Montserrat" panose="00000500000000000000" pitchFamily="2" charset="0"/>
                      </a:endParaRPr>
                    </a:p>
                  </a:txBody>
                  <a:tcPr marL="0" marR="0" marT="37465" marB="0">
                    <a:lnL w="6350">
                      <a:solidFill>
                        <a:srgbClr val="D0CECE"/>
                      </a:solidFill>
                      <a:prstDash val="solid"/>
                    </a:lnL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3262">
                <a:tc gridSpan="4">
                  <a:txBody>
                    <a:bodyPr/>
                    <a:lstStyle/>
                    <a:p>
                      <a:pPr marL="43815" marR="38100" algn="just">
                        <a:lnSpc>
                          <a:spcPct val="109600"/>
                        </a:lnSpc>
                        <a:spcBef>
                          <a:spcPts val="480"/>
                        </a:spcBef>
                      </a:pPr>
                      <a:endParaRPr lang="es-MX" sz="1000" dirty="0">
                        <a:latin typeface="Montserrat" panose="00000500000000000000" pitchFamily="2" charset="0"/>
                      </a:endParaRPr>
                    </a:p>
                    <a:p>
                      <a:pPr marL="43815" marR="38100" algn="just">
                        <a:lnSpc>
                          <a:spcPct val="109600"/>
                        </a:lnSpc>
                        <a:spcBef>
                          <a:spcPts val="480"/>
                        </a:spcBef>
                      </a:pPr>
                      <a:endParaRPr lang="es-MX" sz="1000" dirty="0">
                        <a:latin typeface="Montserrat" panose="00000500000000000000" pitchFamily="2" charset="0"/>
                      </a:endParaRPr>
                    </a:p>
                    <a:p>
                      <a:pPr marL="43815" marR="38100" algn="just">
                        <a:lnSpc>
                          <a:spcPct val="109600"/>
                        </a:lnSpc>
                        <a:spcBef>
                          <a:spcPts val="480"/>
                        </a:spcBef>
                      </a:pPr>
                      <a:endParaRPr lang="es-MX" sz="1000" dirty="0">
                        <a:latin typeface="Montserrat" panose="00000500000000000000" pitchFamily="2" charset="0"/>
                      </a:endParaRPr>
                    </a:p>
                    <a:p>
                      <a:pPr marL="43815" marR="38100" algn="just">
                        <a:lnSpc>
                          <a:spcPct val="109600"/>
                        </a:lnSpc>
                        <a:spcBef>
                          <a:spcPts val="480"/>
                        </a:spcBef>
                      </a:pPr>
                      <a:endParaRPr lang="es-MX" sz="1000" dirty="0">
                        <a:latin typeface="Montserrat" panose="00000500000000000000" pitchFamily="2" charset="0"/>
                      </a:endParaRPr>
                    </a:p>
                    <a:p>
                      <a:pPr marL="43815" marR="38100" algn="just">
                        <a:lnSpc>
                          <a:spcPct val="109600"/>
                        </a:lnSpc>
                        <a:spcBef>
                          <a:spcPts val="480"/>
                        </a:spcBef>
                      </a:pPr>
                      <a:endParaRPr lang="es-MX" sz="1000" dirty="0">
                        <a:latin typeface="Montserrat" panose="00000500000000000000" pitchFamily="2" charset="0"/>
                      </a:endParaRPr>
                    </a:p>
                    <a:p>
                      <a:pPr marL="43815" marR="38100" algn="just">
                        <a:lnSpc>
                          <a:spcPct val="109600"/>
                        </a:lnSpc>
                        <a:spcBef>
                          <a:spcPts val="480"/>
                        </a:spcBef>
                      </a:pPr>
                      <a:endParaRPr lang="es-MX" sz="1000" dirty="0">
                        <a:latin typeface="Montserrat" panose="00000500000000000000" pitchFamily="2" charset="0"/>
                      </a:endParaRPr>
                    </a:p>
                    <a:p>
                      <a:pPr marL="43815" marR="38100" algn="just">
                        <a:lnSpc>
                          <a:spcPct val="109600"/>
                        </a:lnSpc>
                        <a:spcBef>
                          <a:spcPts val="480"/>
                        </a:spcBef>
                      </a:pPr>
                      <a:endParaRPr lang="es-MX" sz="1000" dirty="0">
                        <a:latin typeface="Montserrat" panose="00000500000000000000" pitchFamily="2" charset="0"/>
                      </a:endParaRPr>
                    </a:p>
                    <a:p>
                      <a:pPr marL="43815" marR="38100" algn="just">
                        <a:lnSpc>
                          <a:spcPct val="109600"/>
                        </a:lnSpc>
                        <a:spcBef>
                          <a:spcPts val="480"/>
                        </a:spcBef>
                      </a:pPr>
                      <a:endParaRPr sz="1000" dirty="0">
                        <a:latin typeface="Montserrat" panose="00000500000000000000" pitchFamily="2" charset="0"/>
                      </a:endParaRPr>
                    </a:p>
                  </a:txBody>
                  <a:tcPr marL="0" marR="0" marT="6096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43815" marR="38100" algn="just">
                        <a:lnSpc>
                          <a:spcPct val="109600"/>
                        </a:lnSpc>
                        <a:spcBef>
                          <a:spcPts val="480"/>
                        </a:spcBef>
                      </a:pPr>
                      <a:r>
                        <a:rPr sz="1000" spc="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Lograr </a:t>
                      </a:r>
                      <a:r>
                        <a:rPr sz="1000" spc="3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que </a:t>
                      </a:r>
                      <a:r>
                        <a:rPr sz="1000" spc="-2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las </a:t>
                      </a:r>
                      <a:r>
                        <a:rPr sz="1000" spc="2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comunidades </a:t>
                      </a:r>
                      <a:r>
                        <a:rPr sz="1000" spc="-1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escolares </a:t>
                      </a:r>
                      <a:r>
                        <a:rPr sz="1000" spc="2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de </a:t>
                      </a:r>
                      <a:r>
                        <a:rPr sz="1000" spc="-1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los </a:t>
                      </a:r>
                      <a:r>
                        <a:rPr sz="1000" spc="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planteles </a:t>
                      </a:r>
                      <a:r>
                        <a:rPr sz="1000" spc="1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públicos </a:t>
                      </a:r>
                      <a:r>
                        <a:rPr sz="1000" spc="3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de </a:t>
                      </a:r>
                      <a:r>
                        <a:rPr sz="1000" spc="2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educación </a:t>
                      </a:r>
                      <a:r>
                        <a:rPr sz="1000" spc="-2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básica, </a:t>
                      </a:r>
                      <a:r>
                        <a:rPr sz="1000" spc="3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de </a:t>
                      </a:r>
                      <a:r>
                        <a:rPr sz="1000" spc="-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nivel </a:t>
                      </a:r>
                      <a:r>
                        <a:rPr sz="1000" spc="-2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inicial, </a:t>
                      </a:r>
                      <a:r>
                        <a:rPr sz="1000" spc="-1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preescolar,</a:t>
                      </a:r>
                      <a:r>
                        <a:rPr sz="1000" spc="-6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primaria</a:t>
                      </a:r>
                      <a:r>
                        <a:rPr sz="1000" spc="-6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5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y </a:t>
                      </a:r>
                      <a:r>
                        <a:rPr sz="1000" spc="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secundaria</a:t>
                      </a:r>
                      <a:r>
                        <a:rPr sz="1000" spc="-4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2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en</a:t>
                      </a:r>
                      <a:r>
                        <a:rPr sz="1000" spc="-7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1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sus</a:t>
                      </a:r>
                      <a:r>
                        <a:rPr sz="1000" spc="-6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diferentes</a:t>
                      </a:r>
                      <a:r>
                        <a:rPr sz="1000" spc="-5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modalidades,</a:t>
                      </a:r>
                      <a:r>
                        <a:rPr sz="1000" spc="-6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5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CAM</a:t>
                      </a:r>
                      <a:r>
                        <a:rPr sz="1000" spc="-6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5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y</a:t>
                      </a:r>
                      <a:r>
                        <a:rPr sz="1000" spc="-6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1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los</a:t>
                      </a:r>
                      <a:r>
                        <a:rPr sz="1000" spc="-5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2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Servicios</a:t>
                      </a:r>
                      <a:r>
                        <a:rPr sz="1000" spc="-6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Educativos</a:t>
                      </a:r>
                      <a:r>
                        <a:rPr sz="1000" spc="-5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1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CONAFE, </a:t>
                      </a:r>
                      <a:r>
                        <a:rPr sz="1000" spc="-34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1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ubicados</a:t>
                      </a:r>
                      <a:r>
                        <a:rPr sz="1000" spc="-7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1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preferentemente</a:t>
                      </a:r>
                      <a:r>
                        <a:rPr sz="1000" spc="-7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2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en</a:t>
                      </a:r>
                      <a:r>
                        <a:rPr sz="1000" spc="-7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2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municipios</a:t>
                      </a:r>
                      <a:r>
                        <a:rPr sz="1000" spc="-7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3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con</a:t>
                      </a:r>
                      <a:r>
                        <a:rPr sz="1000" spc="-8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altos</a:t>
                      </a:r>
                      <a:r>
                        <a:rPr sz="1000" spc="-7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5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y</a:t>
                      </a:r>
                      <a:r>
                        <a:rPr sz="1000" spc="-8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2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muy</a:t>
                      </a:r>
                      <a:r>
                        <a:rPr sz="1000" spc="-7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altos</a:t>
                      </a:r>
                      <a:r>
                        <a:rPr sz="1000" spc="-7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1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índices</a:t>
                      </a:r>
                      <a:r>
                        <a:rPr sz="1000" spc="-6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2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de</a:t>
                      </a:r>
                      <a:r>
                        <a:rPr sz="1000" spc="-7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marginación,</a:t>
                      </a:r>
                      <a:r>
                        <a:rPr sz="1000" spc="-7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1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pobreza, </a:t>
                      </a:r>
                      <a:r>
                        <a:rPr sz="1000" spc="3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con</a:t>
                      </a:r>
                      <a:r>
                        <a:rPr sz="1000" spc="-7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alto </a:t>
                      </a:r>
                      <a:r>
                        <a:rPr sz="1000" spc="-34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porcentaje </a:t>
                      </a:r>
                      <a:r>
                        <a:rPr sz="1000" spc="2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de </a:t>
                      </a:r>
                      <a:r>
                        <a:rPr sz="1000" spc="2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población indígena </a:t>
                      </a:r>
                      <a:r>
                        <a:rPr sz="1000" spc="-5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y </a:t>
                      </a:r>
                      <a:r>
                        <a:rPr sz="1000" spc="-1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afromexicana, </a:t>
                      </a:r>
                      <a:r>
                        <a:rPr sz="1000" spc="1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reciban </a:t>
                      </a:r>
                      <a:r>
                        <a:rPr sz="1000" spc="4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un </a:t>
                      </a:r>
                      <a:r>
                        <a:rPr sz="1000" spc="-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subsidio, </a:t>
                      </a:r>
                      <a:r>
                        <a:rPr sz="1000" spc="-1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a </a:t>
                      </a:r>
                      <a:r>
                        <a:rPr sz="1000" spc="-2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través </a:t>
                      </a:r>
                      <a:r>
                        <a:rPr sz="1000" spc="1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del </a:t>
                      </a:r>
                      <a:r>
                        <a:rPr sz="1000" spc="2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Comité </a:t>
                      </a:r>
                      <a:r>
                        <a:rPr sz="100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Escolar </a:t>
                      </a:r>
                      <a:r>
                        <a:rPr sz="1000" spc="3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de </a:t>
                      </a:r>
                      <a:r>
                        <a:rPr sz="1000" spc="3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1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Administración</a:t>
                      </a:r>
                      <a:r>
                        <a:rPr sz="1000" spc="-13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Participativa</a:t>
                      </a:r>
                      <a:r>
                        <a:rPr sz="1000" spc="-13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1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(CEAP)</a:t>
                      </a:r>
                      <a:r>
                        <a:rPr sz="1000" spc="-11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para</a:t>
                      </a:r>
                      <a:r>
                        <a:rPr sz="1000" spc="-12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3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que</a:t>
                      </a:r>
                      <a:r>
                        <a:rPr sz="1000" spc="-114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extiendan</a:t>
                      </a:r>
                      <a:r>
                        <a:rPr sz="1000" spc="-13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su</a:t>
                      </a:r>
                      <a:r>
                        <a:rPr sz="1000" spc="-13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horario</a:t>
                      </a:r>
                      <a:r>
                        <a:rPr sz="1000" spc="-114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5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y/o</a:t>
                      </a:r>
                      <a:r>
                        <a:rPr sz="1000" spc="-13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2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brinden</a:t>
                      </a:r>
                      <a:r>
                        <a:rPr sz="1000" spc="-13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1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servicio</a:t>
                      </a:r>
                      <a:r>
                        <a:rPr sz="1000" spc="-13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3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de</a:t>
                      </a:r>
                      <a:r>
                        <a:rPr sz="1000" spc="-13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1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alimentación</a:t>
                      </a:r>
                      <a:r>
                        <a:rPr sz="1000" spc="-13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5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y/o </a:t>
                      </a:r>
                      <a:r>
                        <a:rPr sz="1000" spc="-34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2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equipen</a:t>
                      </a:r>
                      <a:r>
                        <a:rPr sz="1000" spc="-9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5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y/o</a:t>
                      </a:r>
                      <a:r>
                        <a:rPr sz="1000" spc="-9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rehabiliten</a:t>
                      </a:r>
                      <a:r>
                        <a:rPr sz="1000" spc="-8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5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y/o</a:t>
                      </a:r>
                      <a:r>
                        <a:rPr sz="1000" spc="-8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2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amplíen</a:t>
                      </a:r>
                      <a:r>
                        <a:rPr sz="1000" spc="-9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2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las</a:t>
                      </a:r>
                      <a:r>
                        <a:rPr sz="1000" spc="-7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1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condiciones</a:t>
                      </a:r>
                      <a:r>
                        <a:rPr sz="1000" spc="-8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1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físicas</a:t>
                      </a:r>
                      <a:r>
                        <a:rPr sz="1000" spc="-8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3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de</a:t>
                      </a:r>
                      <a:r>
                        <a:rPr sz="1000" spc="-95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su</a:t>
                      </a:r>
                      <a:r>
                        <a:rPr sz="1000" spc="-9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spc="-10" dirty="0">
                          <a:solidFill>
                            <a:srgbClr val="2E2E2E"/>
                          </a:solidFill>
                          <a:latin typeface="Montserrat" panose="00000500000000000000" pitchFamily="2" charset="0"/>
                          <a:cs typeface="Verdana"/>
                        </a:rPr>
                        <a:t>plantel.</a:t>
                      </a:r>
                      <a:endParaRPr sz="1000" dirty="0"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096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3815" marR="38100" algn="just">
                        <a:lnSpc>
                          <a:spcPct val="109600"/>
                        </a:lnSpc>
                        <a:spcBef>
                          <a:spcPts val="480"/>
                        </a:spcBef>
                      </a:pPr>
                      <a:endParaRPr sz="1000" dirty="0">
                        <a:latin typeface="Montserrat" panose="00000500000000000000" pitchFamily="2" charset="0"/>
                      </a:endParaRPr>
                    </a:p>
                  </a:txBody>
                  <a:tcPr marL="0" marR="0" marT="60960" marB="0">
                    <a:lnL w="6350">
                      <a:solidFill>
                        <a:srgbClr val="D0CECE"/>
                      </a:solidFill>
                      <a:prstDash val="solid"/>
                    </a:lnL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1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00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4508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lang="es-MX" sz="900" b="0" spc="-4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Domicilio: </a:t>
                      </a:r>
                      <a:endParaRPr sz="9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45085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1000" dirty="0"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005747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lang="es-MX" sz="500" dirty="0">
                          <a:latin typeface="Montserrat" panose="00000500000000000000" pitchFamily="2" charset="0"/>
                          <a:cs typeface="Verdana"/>
                        </a:rPr>
                        <a:t>                                     Calle                                               Número  ext.                                                   Colonia                                                                    Código postal </a:t>
                      </a:r>
                      <a:endParaRPr sz="500" dirty="0"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345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endParaRPr sz="1000">
                        <a:solidFill>
                          <a:srgbClr val="A41D3D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lang="es-MX" sz="900" b="0" spc="-4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Localidad:</a:t>
                      </a:r>
                      <a:endParaRPr sz="9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46355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endParaRPr sz="1000"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005747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endParaRPr sz="1000" dirty="0"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76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endParaRPr sz="1000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4064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s-MX" sz="9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Municipio:</a:t>
                      </a:r>
                      <a:endParaRPr sz="9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4064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endParaRPr sz="1000"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005747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endParaRPr sz="1000" dirty="0"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63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endParaRPr sz="1000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4953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lang="es-MX" sz="9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Estado</a:t>
                      </a:r>
                      <a:endParaRPr sz="9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4953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endParaRPr sz="1000" dirty="0"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4953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005747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endParaRPr sz="1000" dirty="0"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4953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1519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00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3556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MX" sz="9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Monto de la obra, apoyo o servicio:</a:t>
                      </a:r>
                    </a:p>
                  </a:txBody>
                  <a:tcPr marL="0" marR="0" marT="3556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00" dirty="0"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005747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00" dirty="0"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3346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00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3556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MX" sz="9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Duración de la obra, apoyo </a:t>
                      </a: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s-MX" sz="9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 servicio:</a:t>
                      </a:r>
                    </a:p>
                  </a:txBody>
                  <a:tcPr marL="0" marR="0" marT="3556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000" dirty="0"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28863"/>
                  </a:ext>
                </a:extLst>
              </a:tr>
            </a:tbl>
          </a:graphicData>
        </a:graphic>
      </p:graphicFrame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378459" y="9752985"/>
            <a:ext cx="7015482" cy="108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865"/>
              </a:lnSpc>
            </a:pPr>
            <a:r>
              <a:rPr sz="600" spc="-5" dirty="0">
                <a:latin typeface="Montserrat" panose="00000500000000000000" pitchFamily="2" charset="0"/>
              </a:rPr>
              <a:t>“Este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dirty="0">
                <a:latin typeface="Montserrat" panose="00000500000000000000" pitchFamily="2" charset="0"/>
              </a:rPr>
              <a:t>programa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público,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ajeno</a:t>
            </a:r>
            <a:r>
              <a:rPr sz="600" dirty="0">
                <a:latin typeface="Montserrat" panose="00000500000000000000" pitchFamily="2" charset="0"/>
              </a:rPr>
              <a:t> a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cualquier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partido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político.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Queda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prohibido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el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uso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para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fines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distintos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dirty="0">
                <a:latin typeface="Montserrat" panose="00000500000000000000" pitchFamily="2" charset="0"/>
              </a:rPr>
              <a:t>a</a:t>
            </a:r>
            <a:r>
              <a:rPr sz="600" spc="2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los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establecidos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en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el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programa”.</a:t>
            </a:r>
          </a:p>
        </p:txBody>
      </p:sp>
      <p:graphicFrame>
        <p:nvGraphicFramePr>
          <p:cNvPr id="32" name="Tabla 32">
            <a:extLst>
              <a:ext uri="{FF2B5EF4-FFF2-40B4-BE49-F238E27FC236}">
                <a16:creationId xmlns:a16="http://schemas.microsoft.com/office/drawing/2014/main" id="{F0F58CD8-D06A-5A2B-B7AE-A86A3B166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256716"/>
              </p:ext>
            </p:extLst>
          </p:nvPr>
        </p:nvGraphicFramePr>
        <p:xfrm>
          <a:off x="464167" y="2091487"/>
          <a:ext cx="6789072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459">
                  <a:extLst>
                    <a:ext uri="{9D8B030D-6E8A-4147-A177-3AD203B41FA5}">
                      <a16:colId xmlns:a16="http://schemas.microsoft.com/office/drawing/2014/main" val="2775930800"/>
                    </a:ext>
                  </a:extLst>
                </a:gridCol>
                <a:gridCol w="1435974">
                  <a:extLst>
                    <a:ext uri="{9D8B030D-6E8A-4147-A177-3AD203B41FA5}">
                      <a16:colId xmlns:a16="http://schemas.microsoft.com/office/drawing/2014/main" val="1962197586"/>
                    </a:ext>
                  </a:extLst>
                </a:gridCol>
                <a:gridCol w="5119639">
                  <a:extLst>
                    <a:ext uri="{9D8B030D-6E8A-4147-A177-3AD203B41FA5}">
                      <a16:colId xmlns:a16="http://schemas.microsoft.com/office/drawing/2014/main" val="9131279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sz="1000" b="0" spc="5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9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</a:rPr>
                        <a:t>Fecha de Sustitución: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475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spc="5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Domicilio donde se constituye el Comité: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05819"/>
                  </a:ext>
                </a:extLst>
              </a:tr>
            </a:tbl>
          </a:graphicData>
        </a:graphic>
      </p:graphicFrame>
      <p:graphicFrame>
        <p:nvGraphicFramePr>
          <p:cNvPr id="33" name="Tabla 32">
            <a:extLst>
              <a:ext uri="{FF2B5EF4-FFF2-40B4-BE49-F238E27FC236}">
                <a16:creationId xmlns:a16="http://schemas.microsoft.com/office/drawing/2014/main" id="{864B996B-1877-8640-6707-382056A094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026834"/>
              </p:ext>
            </p:extLst>
          </p:nvPr>
        </p:nvGraphicFramePr>
        <p:xfrm>
          <a:off x="464167" y="2934910"/>
          <a:ext cx="6789072" cy="9755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459">
                  <a:extLst>
                    <a:ext uri="{9D8B030D-6E8A-4147-A177-3AD203B41FA5}">
                      <a16:colId xmlns:a16="http://schemas.microsoft.com/office/drawing/2014/main" val="2775930800"/>
                    </a:ext>
                  </a:extLst>
                </a:gridCol>
                <a:gridCol w="6555613">
                  <a:extLst>
                    <a:ext uri="{9D8B030D-6E8A-4147-A177-3AD203B41FA5}">
                      <a16:colId xmlns:a16="http://schemas.microsoft.com/office/drawing/2014/main" val="1962197586"/>
                    </a:ext>
                  </a:extLst>
                </a:gridCol>
              </a:tblGrid>
              <a:tr h="174625">
                <a:tc>
                  <a:txBody>
                    <a:bodyPr/>
                    <a:lstStyle/>
                    <a:p>
                      <a:endParaRPr lang="es-MX" sz="1000" b="0" spc="5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noProof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Nombre del Comité de Contraloría Social: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475649"/>
                  </a:ext>
                </a:extLst>
              </a:tr>
              <a:tr h="243918">
                <a:tc gridSpan="2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spc="5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="1" spc="5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05819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endParaRPr lang="es-MX" sz="1000" b="0" spc="5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spc="5" noProof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Clave de Registro: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985358"/>
                  </a:ext>
                </a:extLst>
              </a:tr>
              <a:tr h="243918">
                <a:tc gridSpan="2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spc="5" dirty="0">
                        <a:solidFill>
                          <a:srgbClr val="A41D3D"/>
                        </a:solidFill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186270"/>
                  </a:ext>
                </a:extLst>
              </a:tr>
            </a:tbl>
          </a:graphicData>
        </a:graphic>
      </p:graphicFrame>
      <p:sp>
        <p:nvSpPr>
          <p:cNvPr id="34" name="CuadroTexto 33">
            <a:extLst>
              <a:ext uri="{FF2B5EF4-FFF2-40B4-BE49-F238E27FC236}">
                <a16:creationId xmlns:a16="http://schemas.microsoft.com/office/drawing/2014/main" id="{503EEE8D-8412-4EE5-822E-B4B5A0502F9E}"/>
              </a:ext>
            </a:extLst>
          </p:cNvPr>
          <p:cNvSpPr txBox="1"/>
          <p:nvPr/>
        </p:nvSpPr>
        <p:spPr>
          <a:xfrm>
            <a:off x="5444547" y="622756"/>
            <a:ext cx="1933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chemeClr val="bg1"/>
                </a:solidFill>
                <a:latin typeface="Montserrat" panose="00000500000000000000" pitchFamily="2" charset="0"/>
              </a:rPr>
              <a:t>ANEXO VII - Ejercicio Fiscal 2023</a:t>
            </a:r>
          </a:p>
        </p:txBody>
      </p:sp>
      <p:pic>
        <p:nvPicPr>
          <p:cNvPr id="37" name="Imagen 36" descr="SEP | SIGED">
            <a:extLst>
              <a:ext uri="{FF2B5EF4-FFF2-40B4-BE49-F238E27FC236}">
                <a16:creationId xmlns:a16="http://schemas.microsoft.com/office/drawing/2014/main" id="{DEE47673-8958-4024-BBF4-880149704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05"/>
            <a:ext cx="1840808" cy="44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CuadroTexto 38">
            <a:extLst>
              <a:ext uri="{FF2B5EF4-FFF2-40B4-BE49-F238E27FC236}">
                <a16:creationId xmlns:a16="http://schemas.microsoft.com/office/drawing/2014/main" id="{4DD1CF13-7500-CCC9-6287-1CF01AA372E8}"/>
              </a:ext>
            </a:extLst>
          </p:cNvPr>
          <p:cNvSpPr txBox="1"/>
          <p:nvPr/>
        </p:nvSpPr>
        <p:spPr>
          <a:xfrm>
            <a:off x="2286000" y="2661437"/>
            <a:ext cx="5334000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500" dirty="0">
                <a:latin typeface="Montserrat" panose="00000500000000000000" pitchFamily="2" charset="0"/>
                <a:cs typeface="Verdana"/>
              </a:rPr>
              <a:t>             Calle                                                      Número  ext.                                             Colonia                                                                                     Código postal  </a:t>
            </a:r>
            <a:endParaRPr lang="es-MX" sz="12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46D785D-E701-F784-7029-1631E711C08C}"/>
              </a:ext>
            </a:extLst>
          </p:cNvPr>
          <p:cNvSpPr txBox="1"/>
          <p:nvPr/>
        </p:nvSpPr>
        <p:spPr>
          <a:xfrm>
            <a:off x="4027469" y="406991"/>
            <a:ext cx="388876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050" i="0" dirty="0">
                <a:solidFill>
                  <a:schemeClr val="bg1"/>
                </a:solidFill>
                <a:effectLst/>
                <a:latin typeface="Montserrat" panose="00000500000000000000" pitchFamily="2" charset="0"/>
              </a:rPr>
              <a:t>Subsecretaría de Educación Superior </a:t>
            </a:r>
          </a:p>
        </p:txBody>
      </p:sp>
      <p:sp>
        <p:nvSpPr>
          <p:cNvPr id="2" name="CuadroTexto 30">
            <a:extLst>
              <a:ext uri="{FF2B5EF4-FFF2-40B4-BE49-F238E27FC236}">
                <a16:creationId xmlns:a16="http://schemas.microsoft.com/office/drawing/2014/main" id="{3732902A-77CD-D84B-7B03-F5EC1B890D61}"/>
              </a:ext>
            </a:extLst>
          </p:cNvPr>
          <p:cNvSpPr txBox="1"/>
          <p:nvPr/>
        </p:nvSpPr>
        <p:spPr>
          <a:xfrm>
            <a:off x="859126" y="1613615"/>
            <a:ext cx="605414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100" b="1" i="0" dirty="0">
                <a:solidFill>
                  <a:srgbClr val="404041"/>
                </a:solidFill>
                <a:effectLst/>
                <a:latin typeface="Montserrat" panose="00000500000000000000" pitchFamily="2" charset="0"/>
              </a:rPr>
              <a:t>Programa </a:t>
            </a:r>
            <a:r>
              <a:rPr lang="es-MX" sz="1100" b="1" dirty="0">
                <a:solidFill>
                  <a:srgbClr val="404041"/>
                </a:solidFill>
                <a:latin typeface="Montserrat" panose="00000500000000000000" pitchFamily="2" charset="0"/>
              </a:rPr>
              <a:t>P</a:t>
            </a:r>
            <a:r>
              <a:rPr lang="es-MX" sz="1100" b="1" i="0" dirty="0">
                <a:solidFill>
                  <a:srgbClr val="404041"/>
                </a:solidFill>
                <a:effectLst/>
                <a:latin typeface="Montserrat" panose="00000500000000000000" pitchFamily="2" charset="0"/>
              </a:rPr>
              <a:t>resupuestal de Expansión de la Educación Media Superior y Superior (Tipo Superior) U079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4">
            <a:extLst>
              <a:ext uri="{FF2B5EF4-FFF2-40B4-BE49-F238E27FC236}">
                <a16:creationId xmlns:a16="http://schemas.microsoft.com/office/drawing/2014/main" id="{27E43230-1CD1-46AD-2854-417A9F859AD7}"/>
              </a:ext>
            </a:extLst>
          </p:cNvPr>
          <p:cNvSpPr txBox="1"/>
          <p:nvPr/>
        </p:nvSpPr>
        <p:spPr>
          <a:xfrm>
            <a:off x="436652" y="1092183"/>
            <a:ext cx="6882765" cy="4509568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>
              <a:spcBef>
                <a:spcPts val="1500"/>
              </a:spcBef>
            </a:pPr>
            <a:r>
              <a:rPr lang="es-MX" sz="1100" b="1" dirty="0">
                <a:solidFill>
                  <a:srgbClr val="404041"/>
                </a:solidFill>
                <a:latin typeface="Montserrat" panose="00000500000000000000" pitchFamily="2" charset="0"/>
              </a:rPr>
              <a:t>2. Integrante (s) del Comité de Contraloría Social </a:t>
            </a:r>
            <a:r>
              <a:rPr lang="es-MX" sz="1100" b="1" dirty="0">
                <a:solidFill>
                  <a:srgbClr val="A41D3D"/>
                </a:solidFill>
                <a:latin typeface="Montserrat" panose="00000500000000000000" pitchFamily="2" charset="0"/>
              </a:rPr>
              <a:t>a Sustituir </a:t>
            </a:r>
          </a:p>
          <a:p>
            <a:pPr>
              <a:lnSpc>
                <a:spcPct val="100000"/>
              </a:lnSpc>
              <a:spcBef>
                <a:spcPts val="1500"/>
              </a:spcBef>
            </a:pPr>
            <a:endParaRPr lang="es-MX" sz="1100" b="1" dirty="0">
              <a:solidFill>
                <a:srgbClr val="404041"/>
              </a:solidFill>
              <a:latin typeface="Montserrat" panose="00000500000000000000" pitchFamily="2" charset="0"/>
            </a:endParaRPr>
          </a:p>
          <a:p>
            <a:pPr>
              <a:lnSpc>
                <a:spcPct val="100000"/>
              </a:lnSpc>
              <a:spcBef>
                <a:spcPts val="1500"/>
              </a:spcBef>
            </a:pPr>
            <a:endParaRPr lang="es-MX" sz="1100" b="1" dirty="0">
              <a:solidFill>
                <a:srgbClr val="404041"/>
              </a:solidFill>
              <a:latin typeface="Montserrat" panose="00000500000000000000" pitchFamily="2" charset="0"/>
            </a:endParaRPr>
          </a:p>
          <a:p>
            <a:pPr>
              <a:lnSpc>
                <a:spcPct val="100000"/>
              </a:lnSpc>
              <a:spcBef>
                <a:spcPts val="1500"/>
              </a:spcBef>
            </a:pPr>
            <a:endParaRPr lang="es-MX" sz="1100" b="1" dirty="0">
              <a:solidFill>
                <a:srgbClr val="404041"/>
              </a:solidFill>
              <a:latin typeface="Montserrat" panose="00000500000000000000" pitchFamily="2" charset="0"/>
            </a:endParaRPr>
          </a:p>
          <a:p>
            <a:pPr>
              <a:lnSpc>
                <a:spcPct val="100000"/>
              </a:lnSpc>
              <a:spcBef>
                <a:spcPts val="1500"/>
              </a:spcBef>
            </a:pPr>
            <a:endParaRPr lang="es-MX" sz="1100" b="1" dirty="0">
              <a:solidFill>
                <a:srgbClr val="404041"/>
              </a:solidFill>
              <a:latin typeface="Montserrat" panose="00000500000000000000" pitchFamily="2" charset="0"/>
            </a:endParaRPr>
          </a:p>
          <a:p>
            <a:pPr>
              <a:lnSpc>
                <a:spcPct val="100000"/>
              </a:lnSpc>
              <a:spcBef>
                <a:spcPts val="1500"/>
              </a:spcBef>
            </a:pPr>
            <a:endParaRPr lang="es-MX" sz="1100" b="1" dirty="0">
              <a:solidFill>
                <a:srgbClr val="404041"/>
              </a:solidFill>
              <a:latin typeface="Montserrat" panose="00000500000000000000" pitchFamily="2" charset="0"/>
            </a:endParaRPr>
          </a:p>
          <a:p>
            <a:pPr>
              <a:lnSpc>
                <a:spcPct val="100000"/>
              </a:lnSpc>
              <a:spcBef>
                <a:spcPts val="1500"/>
              </a:spcBef>
            </a:pPr>
            <a:endParaRPr lang="es-MX" sz="1100" b="1" dirty="0">
              <a:solidFill>
                <a:srgbClr val="404041"/>
              </a:solidFill>
              <a:latin typeface="Montserrat" panose="00000500000000000000" pitchFamily="2" charset="0"/>
            </a:endParaRPr>
          </a:p>
          <a:p>
            <a:pPr>
              <a:lnSpc>
                <a:spcPct val="100000"/>
              </a:lnSpc>
              <a:spcBef>
                <a:spcPts val="1500"/>
              </a:spcBef>
            </a:pPr>
            <a:endParaRPr lang="es-MX" sz="1100" b="1" dirty="0">
              <a:solidFill>
                <a:srgbClr val="404041"/>
              </a:solidFill>
              <a:latin typeface="Montserrat" panose="00000500000000000000" pitchFamily="2" charset="0"/>
            </a:endParaRPr>
          </a:p>
          <a:p>
            <a:pPr>
              <a:lnSpc>
                <a:spcPct val="100000"/>
              </a:lnSpc>
              <a:spcBef>
                <a:spcPts val="1500"/>
              </a:spcBef>
            </a:pPr>
            <a:endParaRPr lang="es-MX" sz="1100" b="1" dirty="0">
              <a:solidFill>
                <a:srgbClr val="404041"/>
              </a:solidFill>
              <a:latin typeface="Montserrat" panose="00000500000000000000" pitchFamily="2" charset="0"/>
            </a:endParaRPr>
          </a:p>
          <a:p>
            <a:pPr>
              <a:lnSpc>
                <a:spcPct val="100000"/>
              </a:lnSpc>
              <a:spcBef>
                <a:spcPts val="1500"/>
              </a:spcBef>
            </a:pPr>
            <a:endParaRPr lang="es-MX" sz="1100" b="1" dirty="0">
              <a:solidFill>
                <a:srgbClr val="404041"/>
              </a:solidFill>
              <a:latin typeface="Montserrat" panose="00000500000000000000" pitchFamily="2" charset="0"/>
            </a:endParaRPr>
          </a:p>
          <a:p>
            <a:pPr>
              <a:lnSpc>
                <a:spcPct val="100000"/>
              </a:lnSpc>
              <a:spcBef>
                <a:spcPts val="1500"/>
              </a:spcBef>
            </a:pPr>
            <a:endParaRPr lang="es-MX" sz="1100" b="1" dirty="0">
              <a:solidFill>
                <a:srgbClr val="404041"/>
              </a:solidFill>
              <a:latin typeface="Montserrat" panose="00000500000000000000" pitchFamily="2" charset="0"/>
            </a:endParaRPr>
          </a:p>
          <a:p>
            <a:pPr>
              <a:lnSpc>
                <a:spcPct val="100000"/>
              </a:lnSpc>
              <a:spcBef>
                <a:spcPts val="1500"/>
              </a:spcBef>
            </a:pPr>
            <a:endParaRPr lang="es-MX" sz="1100" b="1" dirty="0">
              <a:solidFill>
                <a:srgbClr val="404041"/>
              </a:solidFill>
              <a:latin typeface="Montserrat" panose="00000500000000000000" pitchFamily="2" charset="0"/>
            </a:endParaRPr>
          </a:p>
          <a:p>
            <a:pPr marL="12700">
              <a:spcBef>
                <a:spcPts val="1500"/>
              </a:spcBef>
            </a:pPr>
            <a:endParaRPr lang="es-MX" sz="1050" b="1" dirty="0">
              <a:solidFill>
                <a:srgbClr val="A41D3D"/>
              </a:solidFill>
              <a:latin typeface="Montserrat" panose="00000500000000000000" pitchFamily="2" charset="0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285307"/>
              </p:ext>
            </p:extLst>
          </p:nvPr>
        </p:nvGraphicFramePr>
        <p:xfrm>
          <a:off x="391187" y="1480381"/>
          <a:ext cx="6838312" cy="19167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739">
                  <a:extLst>
                    <a:ext uri="{9D8B030D-6E8A-4147-A177-3AD203B41FA5}">
                      <a16:colId xmlns:a16="http://schemas.microsoft.com/office/drawing/2014/main" val="4187104186"/>
                    </a:ext>
                  </a:extLst>
                </a:gridCol>
                <a:gridCol w="1936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587138624"/>
                    </a:ext>
                  </a:extLst>
                </a:gridCol>
                <a:gridCol w="532183">
                  <a:extLst>
                    <a:ext uri="{9D8B030D-6E8A-4147-A177-3AD203B41FA5}">
                      <a16:colId xmlns:a16="http://schemas.microsoft.com/office/drawing/2014/main" val="1391298659"/>
                    </a:ext>
                  </a:extLst>
                </a:gridCol>
                <a:gridCol w="718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m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b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re</a:t>
                      </a:r>
                      <a:r>
                        <a:rPr sz="1000" b="0" spc="-6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m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p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10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t</a:t>
                      </a:r>
                      <a:r>
                        <a:rPr sz="1000" b="0" spc="-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Sexo </a:t>
                      </a:r>
                      <a:r>
                        <a:rPr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Verdana"/>
                        </a:rPr>
                        <a:t>Edad</a:t>
                      </a: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Cargo del Integrante: 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553459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spc="-4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CURP: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Corr</a:t>
                      </a:r>
                      <a:r>
                        <a:rPr sz="1000" b="0" spc="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-6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lang="es-MX" sz="1000" b="0" spc="-6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ct</a:t>
                      </a:r>
                      <a:r>
                        <a:rPr sz="1000" b="0" spc="1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r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ó</a:t>
                      </a:r>
                      <a:r>
                        <a:rPr sz="1000" b="0" spc="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ic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ts val="1190"/>
                        </a:lnSpc>
                        <a:spcBef>
                          <a:spcPts val="20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Te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é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f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-8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800" b="0" i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(</a:t>
                      </a:r>
                      <a:r>
                        <a:rPr sz="800" b="0" i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In</a:t>
                      </a:r>
                      <a:r>
                        <a:rPr sz="800" b="0" i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cluir</a:t>
                      </a:r>
                      <a:r>
                        <a:rPr sz="800" b="0" i="0" spc="-7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800" b="0" i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800" b="0" i="0" spc="-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a</a:t>
                      </a:r>
                      <a:r>
                        <a:rPr sz="800" b="0" i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da)</a:t>
                      </a:r>
                      <a:r>
                        <a:rPr sz="1000" b="0" i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</a:p>
                  </a:txBody>
                  <a:tcPr marL="0" marR="0" marT="254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ts val="1190"/>
                        </a:lnSpc>
                        <a:spcBef>
                          <a:spcPts val="20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i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254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977">
                <a:tc gridSpan="7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20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spc="-4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Domicilio: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254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666"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sz="1000" b="0" spc="-5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Calle: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lang="es-MX"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Times New Roman"/>
                        </a:rPr>
                        <a:t>Colonia: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Times New Roman"/>
                        </a:rPr>
                        <a:t>Colonia:</a:t>
                      </a:r>
                    </a:p>
                  </a:txBody>
                  <a:tcPr marL="0" marR="0" marT="63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666"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sz="1000" b="0" spc="-5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Numero: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lang="es-MX"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Times New Roman"/>
                        </a:rPr>
                        <a:t>CP: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s-MX" dirty="0"/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Times New Roman"/>
                        </a:rPr>
                        <a:t>CP:</a:t>
                      </a:r>
                    </a:p>
                  </a:txBody>
                  <a:tcPr marL="0" marR="0" marT="63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object 18">
            <a:extLst>
              <a:ext uri="{FF2B5EF4-FFF2-40B4-BE49-F238E27FC236}">
                <a16:creationId xmlns:a16="http://schemas.microsoft.com/office/drawing/2014/main" id="{F23A42C0-600B-67B2-4494-85B8C95C4F43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398893" y="9807359"/>
            <a:ext cx="7015482" cy="108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865"/>
              </a:lnSpc>
            </a:pPr>
            <a:r>
              <a:rPr sz="600" spc="-5" dirty="0">
                <a:latin typeface="Montserrat" panose="00000500000000000000" pitchFamily="2" charset="0"/>
              </a:rPr>
              <a:t>“Este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dirty="0">
                <a:latin typeface="Montserrat" panose="00000500000000000000" pitchFamily="2" charset="0"/>
              </a:rPr>
              <a:t>programa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público,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ajeno</a:t>
            </a:r>
            <a:r>
              <a:rPr sz="600" dirty="0">
                <a:latin typeface="Montserrat" panose="00000500000000000000" pitchFamily="2" charset="0"/>
              </a:rPr>
              <a:t> a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cualquier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partido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político.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Queda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prohibido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el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uso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para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fines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distintos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dirty="0">
                <a:latin typeface="Montserrat" panose="00000500000000000000" pitchFamily="2" charset="0"/>
              </a:rPr>
              <a:t>a</a:t>
            </a:r>
            <a:r>
              <a:rPr sz="600" spc="2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los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establecidos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en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el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programa”.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8770F00-43BF-662D-E7C3-E4F68144CF1B}"/>
              </a:ext>
            </a:extLst>
          </p:cNvPr>
          <p:cNvSpPr/>
          <p:nvPr/>
        </p:nvSpPr>
        <p:spPr>
          <a:xfrm>
            <a:off x="228600" y="251041"/>
            <a:ext cx="7315200" cy="672294"/>
          </a:xfrm>
          <a:prstGeom prst="roundRect">
            <a:avLst/>
          </a:prstGeom>
          <a:solidFill>
            <a:srgbClr val="A41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5" name="Imagen 14" descr="SEP | SIGED">
            <a:extLst>
              <a:ext uri="{FF2B5EF4-FFF2-40B4-BE49-F238E27FC236}">
                <a16:creationId xmlns:a16="http://schemas.microsoft.com/office/drawing/2014/main" id="{A417923E-072E-420E-9F84-5292D8E3A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05"/>
            <a:ext cx="1840808" cy="44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5">
            <a:extLst>
              <a:ext uri="{FF2B5EF4-FFF2-40B4-BE49-F238E27FC236}">
                <a16:creationId xmlns:a16="http://schemas.microsoft.com/office/drawing/2014/main" id="{CFA68095-5179-41F2-02D3-487CFA67CC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26976"/>
              </p:ext>
            </p:extLst>
          </p:nvPr>
        </p:nvGraphicFramePr>
        <p:xfrm>
          <a:off x="400714" y="3701279"/>
          <a:ext cx="6838312" cy="19167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739">
                  <a:extLst>
                    <a:ext uri="{9D8B030D-6E8A-4147-A177-3AD203B41FA5}">
                      <a16:colId xmlns:a16="http://schemas.microsoft.com/office/drawing/2014/main" val="4187104186"/>
                    </a:ext>
                  </a:extLst>
                </a:gridCol>
                <a:gridCol w="1936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587138624"/>
                    </a:ext>
                  </a:extLst>
                </a:gridCol>
                <a:gridCol w="532183">
                  <a:extLst>
                    <a:ext uri="{9D8B030D-6E8A-4147-A177-3AD203B41FA5}">
                      <a16:colId xmlns:a16="http://schemas.microsoft.com/office/drawing/2014/main" val="1391298659"/>
                    </a:ext>
                  </a:extLst>
                </a:gridCol>
                <a:gridCol w="718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m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b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re</a:t>
                      </a:r>
                      <a:r>
                        <a:rPr sz="1000" b="0" spc="-6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m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p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10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t</a:t>
                      </a:r>
                      <a:r>
                        <a:rPr sz="1000" b="0" spc="-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Sexo </a:t>
                      </a:r>
                      <a:r>
                        <a:rPr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Verdana"/>
                        </a:rPr>
                        <a:t>Edad</a:t>
                      </a: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Cargo del Integrante: 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553459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spc="-4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CURP: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Corr</a:t>
                      </a:r>
                      <a:r>
                        <a:rPr sz="1000" b="0" spc="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-6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lang="es-MX" sz="1000" b="0" spc="-6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ct</a:t>
                      </a:r>
                      <a:r>
                        <a:rPr sz="1000" b="0" spc="1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r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ó</a:t>
                      </a:r>
                      <a:r>
                        <a:rPr sz="1000" b="0" spc="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ic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ts val="1190"/>
                        </a:lnSpc>
                        <a:spcBef>
                          <a:spcPts val="20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Te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é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f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-8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800" b="0" i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(</a:t>
                      </a:r>
                      <a:r>
                        <a:rPr sz="800" b="0" i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In</a:t>
                      </a:r>
                      <a:r>
                        <a:rPr sz="800" b="0" i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cluir</a:t>
                      </a:r>
                      <a:r>
                        <a:rPr sz="800" b="0" i="0" spc="-7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800" b="0" i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800" b="0" i="0" spc="-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a</a:t>
                      </a:r>
                      <a:r>
                        <a:rPr sz="800" b="0" i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da)</a:t>
                      </a:r>
                      <a:r>
                        <a:rPr sz="1000" b="0" i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</a:p>
                  </a:txBody>
                  <a:tcPr marL="0" marR="0" marT="254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ts val="1190"/>
                        </a:lnSpc>
                        <a:spcBef>
                          <a:spcPts val="20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i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254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977">
                <a:tc gridSpan="7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20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spc="-4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Domicilio: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254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666"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sz="1000" b="0" spc="-5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Calle: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lang="es-MX"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Times New Roman"/>
                        </a:rPr>
                        <a:t>Colonia: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Times New Roman"/>
                        </a:rPr>
                        <a:t>Colonia:</a:t>
                      </a:r>
                    </a:p>
                  </a:txBody>
                  <a:tcPr marL="0" marR="0" marT="63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666"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sz="1000" b="0" spc="-5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Numero: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lang="es-MX"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Times New Roman"/>
                        </a:rPr>
                        <a:t>Firma: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s-MX" dirty="0"/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Times New Roman"/>
                        </a:rPr>
                        <a:t>CP:</a:t>
                      </a:r>
                    </a:p>
                  </a:txBody>
                  <a:tcPr marL="0" marR="0" marT="63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F1ADF344-7F5D-D6DF-4E22-ED244C7F8919}"/>
              </a:ext>
            </a:extLst>
          </p:cNvPr>
          <p:cNvSpPr txBox="1"/>
          <p:nvPr/>
        </p:nvSpPr>
        <p:spPr>
          <a:xfrm>
            <a:off x="370639" y="5791372"/>
            <a:ext cx="683831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500"/>
              </a:spcBef>
            </a:pPr>
            <a:r>
              <a:rPr lang="es-MX" sz="1100" b="1" dirty="0">
                <a:solidFill>
                  <a:srgbClr val="404041"/>
                </a:solidFill>
                <a:latin typeface="Montserrat" panose="00000500000000000000" pitchFamily="2" charset="0"/>
              </a:rPr>
              <a:t>3. Integrante (s) del Comité de Contraloría Social </a:t>
            </a:r>
            <a:r>
              <a:rPr lang="es-MX" sz="1100" b="1" dirty="0">
                <a:solidFill>
                  <a:srgbClr val="A41D3D"/>
                </a:solidFill>
                <a:latin typeface="Montserrat" panose="00000500000000000000" pitchFamily="2" charset="0"/>
              </a:rPr>
              <a:t>- Nuevo </a:t>
            </a:r>
          </a:p>
        </p:txBody>
      </p:sp>
      <p:graphicFrame>
        <p:nvGraphicFramePr>
          <p:cNvPr id="11" name="object 5">
            <a:extLst>
              <a:ext uri="{FF2B5EF4-FFF2-40B4-BE49-F238E27FC236}">
                <a16:creationId xmlns:a16="http://schemas.microsoft.com/office/drawing/2014/main" id="{323B57F6-8660-E5B9-E2FA-1B19439A7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44509"/>
              </p:ext>
            </p:extLst>
          </p:nvPr>
        </p:nvGraphicFramePr>
        <p:xfrm>
          <a:off x="428090" y="6226715"/>
          <a:ext cx="6838312" cy="2798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739">
                  <a:extLst>
                    <a:ext uri="{9D8B030D-6E8A-4147-A177-3AD203B41FA5}">
                      <a16:colId xmlns:a16="http://schemas.microsoft.com/office/drawing/2014/main" val="4187104186"/>
                    </a:ext>
                  </a:extLst>
                </a:gridCol>
                <a:gridCol w="1936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587138624"/>
                    </a:ext>
                  </a:extLst>
                </a:gridCol>
                <a:gridCol w="532183">
                  <a:extLst>
                    <a:ext uri="{9D8B030D-6E8A-4147-A177-3AD203B41FA5}">
                      <a16:colId xmlns:a16="http://schemas.microsoft.com/office/drawing/2014/main" val="1391298659"/>
                    </a:ext>
                  </a:extLst>
                </a:gridCol>
                <a:gridCol w="718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m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b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re</a:t>
                      </a:r>
                      <a:r>
                        <a:rPr sz="1000" b="0" spc="-6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m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p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10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t</a:t>
                      </a:r>
                      <a:r>
                        <a:rPr sz="1000" b="0" spc="-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Sexo </a:t>
                      </a:r>
                      <a:r>
                        <a:rPr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Verdana"/>
                        </a:rPr>
                        <a:t>Edad</a:t>
                      </a: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Cargo del Integrante: 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553459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spc="-4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CURP: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Corr</a:t>
                      </a:r>
                      <a:r>
                        <a:rPr sz="1000" b="0" spc="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-6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lang="es-MX" sz="1000" b="0" spc="-6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ct</a:t>
                      </a:r>
                      <a:r>
                        <a:rPr sz="1000" b="0" spc="1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r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ó</a:t>
                      </a:r>
                      <a:r>
                        <a:rPr sz="1000" b="0" spc="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ic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ts val="1190"/>
                        </a:lnSpc>
                        <a:spcBef>
                          <a:spcPts val="20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Te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é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f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-8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800" b="0" i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(</a:t>
                      </a:r>
                      <a:r>
                        <a:rPr sz="800" b="0" i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In</a:t>
                      </a:r>
                      <a:r>
                        <a:rPr sz="800" b="0" i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cluir</a:t>
                      </a:r>
                      <a:r>
                        <a:rPr sz="800" b="0" i="0" spc="-7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800" b="0" i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800" b="0" i="0" spc="-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a</a:t>
                      </a:r>
                      <a:r>
                        <a:rPr sz="800" b="0" i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da)</a:t>
                      </a:r>
                      <a:r>
                        <a:rPr sz="1000" b="0" i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</a:p>
                  </a:txBody>
                  <a:tcPr marL="0" marR="0" marT="254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ts val="1190"/>
                        </a:lnSpc>
                        <a:spcBef>
                          <a:spcPts val="20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i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254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977">
                <a:tc gridSpan="7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20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spc="-4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Domicilio: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254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666"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sz="1000" b="0" spc="-5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Calle: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lang="es-MX"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Times New Roman"/>
                        </a:rPr>
                        <a:t>Colonia: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Times New Roman"/>
                        </a:rPr>
                        <a:t>Colonia:</a:t>
                      </a:r>
                    </a:p>
                  </a:txBody>
                  <a:tcPr marL="0" marR="0" marT="63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666"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sz="1000" b="0" spc="-5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Numero: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lang="es-MX"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Times New Roman"/>
                        </a:rPr>
                        <a:t>CP: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s-MX" dirty="0"/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Times New Roman"/>
                        </a:rPr>
                        <a:t>CP:</a:t>
                      </a:r>
                    </a:p>
                  </a:txBody>
                  <a:tcPr marL="0" marR="0" marT="63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486">
                <a:tc gridSpan="7">
                  <a:txBody>
                    <a:bodyPr/>
                    <a:lstStyle/>
                    <a:p>
                      <a:pPr marL="215265" indent="-171450" algn="ctr">
                        <a:lnSpc>
                          <a:spcPct val="100000"/>
                        </a:lnSpc>
                        <a:spcBef>
                          <a:spcPts val="10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spc="-4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cs typeface="Verdana"/>
                        </a:rPr>
                        <a:t>Firma</a:t>
                      </a:r>
                      <a:endParaRPr sz="1000" b="0" dirty="0">
                        <a:solidFill>
                          <a:schemeClr val="bg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127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A41D3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7333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7" name="CuadroTexto 16">
            <a:extLst>
              <a:ext uri="{FF2B5EF4-FFF2-40B4-BE49-F238E27FC236}">
                <a16:creationId xmlns:a16="http://schemas.microsoft.com/office/drawing/2014/main" id="{27ACE3E6-93B0-6856-490C-DDEB138FE129}"/>
              </a:ext>
            </a:extLst>
          </p:cNvPr>
          <p:cNvSpPr txBox="1"/>
          <p:nvPr/>
        </p:nvSpPr>
        <p:spPr>
          <a:xfrm>
            <a:off x="5444547" y="622756"/>
            <a:ext cx="1933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chemeClr val="bg1"/>
                </a:solidFill>
                <a:latin typeface="Montserrat" panose="00000500000000000000" pitchFamily="2" charset="0"/>
              </a:rPr>
              <a:t>ANEXO VII - Ejercicio Fiscal 2023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F9781A5-002E-C139-AF12-ACA9B941C83F}"/>
              </a:ext>
            </a:extLst>
          </p:cNvPr>
          <p:cNvSpPr txBox="1"/>
          <p:nvPr/>
        </p:nvSpPr>
        <p:spPr>
          <a:xfrm>
            <a:off x="4027469" y="406991"/>
            <a:ext cx="388876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050" i="0" dirty="0">
                <a:solidFill>
                  <a:schemeClr val="bg1"/>
                </a:solidFill>
                <a:effectLst/>
                <a:latin typeface="Montserrat" panose="00000500000000000000" pitchFamily="2" charset="0"/>
              </a:rPr>
              <a:t>Subsecretaría de Educación Superior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8">
            <a:extLst>
              <a:ext uri="{FF2B5EF4-FFF2-40B4-BE49-F238E27FC236}">
                <a16:creationId xmlns:a16="http://schemas.microsoft.com/office/drawing/2014/main" id="{7BB25CA2-A755-D3C8-6694-1C6A1819D0B3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43115" y="9677400"/>
            <a:ext cx="7015482" cy="108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865"/>
              </a:lnSpc>
            </a:pPr>
            <a:r>
              <a:rPr sz="600" spc="-5" dirty="0">
                <a:latin typeface="Montserrat" panose="00000500000000000000" pitchFamily="2" charset="0"/>
              </a:rPr>
              <a:t>“Este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dirty="0">
                <a:latin typeface="Montserrat" panose="00000500000000000000" pitchFamily="2" charset="0"/>
              </a:rPr>
              <a:t>programa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público,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ajeno</a:t>
            </a:r>
            <a:r>
              <a:rPr sz="600" dirty="0">
                <a:latin typeface="Montserrat" panose="00000500000000000000" pitchFamily="2" charset="0"/>
              </a:rPr>
              <a:t> a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cualquier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partido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político.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Queda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prohibido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el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uso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para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fines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distintos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dirty="0">
                <a:latin typeface="Montserrat" panose="00000500000000000000" pitchFamily="2" charset="0"/>
              </a:rPr>
              <a:t>a</a:t>
            </a:r>
            <a:r>
              <a:rPr sz="600" spc="2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los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establecidos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en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el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programa”.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ABBD1C5-2BA1-0129-0661-6F9113B0F3A2}"/>
              </a:ext>
            </a:extLst>
          </p:cNvPr>
          <p:cNvSpPr/>
          <p:nvPr/>
        </p:nvSpPr>
        <p:spPr>
          <a:xfrm>
            <a:off x="228600" y="251041"/>
            <a:ext cx="7315200" cy="672294"/>
          </a:xfrm>
          <a:prstGeom prst="roundRect">
            <a:avLst/>
          </a:prstGeom>
          <a:solidFill>
            <a:srgbClr val="A41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Imagen 10" descr="SEP | SIGED">
            <a:extLst>
              <a:ext uri="{FF2B5EF4-FFF2-40B4-BE49-F238E27FC236}">
                <a16:creationId xmlns:a16="http://schemas.microsoft.com/office/drawing/2014/main" id="{EE4AE8C1-496B-87C2-245D-20D2D32B7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05"/>
            <a:ext cx="1840808" cy="44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object 5">
            <a:extLst>
              <a:ext uri="{FF2B5EF4-FFF2-40B4-BE49-F238E27FC236}">
                <a16:creationId xmlns:a16="http://schemas.microsoft.com/office/drawing/2014/main" id="{2A3D98F9-E12A-C1ED-F6A4-71BAB0212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384865"/>
              </p:ext>
            </p:extLst>
          </p:nvPr>
        </p:nvGraphicFramePr>
        <p:xfrm>
          <a:off x="467044" y="1282212"/>
          <a:ext cx="6838312" cy="2798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739">
                  <a:extLst>
                    <a:ext uri="{9D8B030D-6E8A-4147-A177-3AD203B41FA5}">
                      <a16:colId xmlns:a16="http://schemas.microsoft.com/office/drawing/2014/main" val="4187104186"/>
                    </a:ext>
                  </a:extLst>
                </a:gridCol>
                <a:gridCol w="1936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587138624"/>
                    </a:ext>
                  </a:extLst>
                </a:gridCol>
                <a:gridCol w="532183">
                  <a:extLst>
                    <a:ext uri="{9D8B030D-6E8A-4147-A177-3AD203B41FA5}">
                      <a16:colId xmlns:a16="http://schemas.microsoft.com/office/drawing/2014/main" val="1391298659"/>
                    </a:ext>
                  </a:extLst>
                </a:gridCol>
                <a:gridCol w="718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m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b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re</a:t>
                      </a:r>
                      <a:r>
                        <a:rPr sz="1000" b="0" spc="-6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m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p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10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t</a:t>
                      </a:r>
                      <a:r>
                        <a:rPr sz="1000" b="0" spc="-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Sexo </a:t>
                      </a:r>
                      <a:r>
                        <a:rPr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Verdana"/>
                        </a:rPr>
                        <a:t>Edad</a:t>
                      </a: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Cargo del Integrante: 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Verdana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553459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spc="-4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CURP: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Corr</a:t>
                      </a:r>
                      <a:r>
                        <a:rPr sz="1000" b="0" spc="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-6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lang="es-MX" sz="1000" b="0" spc="-6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ct</a:t>
                      </a:r>
                      <a:r>
                        <a:rPr sz="1000" b="0" spc="1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r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ó</a:t>
                      </a:r>
                      <a:r>
                        <a:rPr sz="1000" b="0" spc="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ic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187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ts val="1190"/>
                        </a:lnSpc>
                        <a:spcBef>
                          <a:spcPts val="20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Te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é</a:t>
                      </a:r>
                      <a:r>
                        <a:rPr sz="1000" b="0" spc="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f</a:t>
                      </a:r>
                      <a:r>
                        <a:rPr sz="1000" b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-8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800" b="0" i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(</a:t>
                      </a:r>
                      <a:r>
                        <a:rPr sz="800" b="0" i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In</a:t>
                      </a:r>
                      <a:r>
                        <a:rPr sz="800" b="0" i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cluir</a:t>
                      </a:r>
                      <a:r>
                        <a:rPr sz="800" b="0" i="0" spc="-7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sz="800" b="0" i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800" b="0" i="0" spc="-1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a</a:t>
                      </a:r>
                      <a:r>
                        <a:rPr sz="800" b="0" i="0" spc="-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da)</a:t>
                      </a:r>
                      <a:r>
                        <a:rPr sz="1000" b="0" i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</a:p>
                  </a:txBody>
                  <a:tcPr marL="0" marR="0" marT="254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ts val="1190"/>
                        </a:lnSpc>
                        <a:spcBef>
                          <a:spcPts val="20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i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2540" marB="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977">
                <a:tc gridSpan="7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20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spc="-4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Domicilio: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254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666"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sz="1000" b="0" spc="-5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Calle: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lang="es-MX"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Times New Roman"/>
                        </a:rPr>
                        <a:t>Colonia: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Times New Roman"/>
                        </a:rPr>
                        <a:t>Colonia:</a:t>
                      </a:r>
                    </a:p>
                  </a:txBody>
                  <a:tcPr marL="0" marR="0" marT="63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666"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sz="1000" b="0" spc="-55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Numero: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lang="es-MX"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Times New Roman"/>
                        </a:rPr>
                        <a:t>CP: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s-MX" dirty="0"/>
                    </a:p>
                  </a:txBody>
                  <a:tcPr marL="0" marR="0" marT="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r>
                        <a:rPr sz="1000" b="0" spc="-5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  <a:cs typeface="Times New Roman"/>
                        </a:rPr>
                        <a:t>CP:</a:t>
                      </a:r>
                    </a:p>
                  </a:txBody>
                  <a:tcPr marL="0" marR="0" marT="63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486">
                <a:tc gridSpan="7">
                  <a:txBody>
                    <a:bodyPr/>
                    <a:lstStyle/>
                    <a:p>
                      <a:pPr marL="215265" indent="-171450" algn="ctr">
                        <a:lnSpc>
                          <a:spcPct val="100000"/>
                        </a:lnSpc>
                        <a:spcBef>
                          <a:spcPts val="10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spc="-4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cs typeface="Verdana"/>
                        </a:rPr>
                        <a:t>Firma</a:t>
                      </a:r>
                      <a:endParaRPr sz="1000" b="0" dirty="0">
                        <a:solidFill>
                          <a:schemeClr val="bg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127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A41D3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7333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5" name="CuadroTexto 14">
            <a:extLst>
              <a:ext uri="{FF2B5EF4-FFF2-40B4-BE49-F238E27FC236}">
                <a16:creationId xmlns:a16="http://schemas.microsoft.com/office/drawing/2014/main" id="{19EACC9B-CB75-7A49-8B3A-E4C3A629047A}"/>
              </a:ext>
            </a:extLst>
          </p:cNvPr>
          <p:cNvSpPr txBox="1"/>
          <p:nvPr/>
        </p:nvSpPr>
        <p:spPr>
          <a:xfrm>
            <a:off x="433270" y="6510652"/>
            <a:ext cx="550990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1500"/>
              </a:spcBef>
            </a:pPr>
            <a:r>
              <a:rPr lang="es-MX" sz="1050" b="1" dirty="0">
                <a:solidFill>
                  <a:srgbClr val="A41D3D"/>
                </a:solidFill>
                <a:latin typeface="Montserrat" panose="00000500000000000000" pitchFamily="2" charset="0"/>
              </a:rPr>
              <a:t>Servidor público que emite la constancia de registro:</a:t>
            </a:r>
          </a:p>
        </p:txBody>
      </p:sp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ED6DDAB9-6A71-8A98-64DC-47BBED033D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532771"/>
              </p:ext>
            </p:extLst>
          </p:nvPr>
        </p:nvGraphicFramePr>
        <p:xfrm>
          <a:off x="467044" y="6917769"/>
          <a:ext cx="6838312" cy="23561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6666">
                  <a:extLst>
                    <a:ext uri="{9D8B030D-6E8A-4147-A177-3AD203B41FA5}">
                      <a16:colId xmlns:a16="http://schemas.microsoft.com/office/drawing/2014/main" val="862288612"/>
                    </a:ext>
                  </a:extLst>
                </a:gridCol>
                <a:gridCol w="4871646">
                  <a:extLst>
                    <a:ext uri="{9D8B030D-6E8A-4147-A177-3AD203B41FA5}">
                      <a16:colId xmlns:a16="http://schemas.microsoft.com/office/drawing/2014/main" val="1124746852"/>
                    </a:ext>
                  </a:extLst>
                </a:gridCol>
              </a:tblGrid>
              <a:tr h="468608"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Nombre: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1465250"/>
                  </a:ext>
                </a:extLst>
              </a:tr>
              <a:tr h="254746">
                <a:tc gridSpan="2">
                  <a:txBody>
                    <a:bodyPr/>
                    <a:lstStyle/>
                    <a:p>
                      <a:pPr marL="215265" indent="-171450" algn="ctr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cs typeface="Verdana"/>
                        </a:rPr>
                        <a:t>Firma </a:t>
                      </a:r>
                      <a:endParaRPr sz="1000" b="0" dirty="0">
                        <a:solidFill>
                          <a:schemeClr val="bg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A41D3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1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006010"/>
                  </a:ext>
                </a:extLst>
              </a:tr>
              <a:tr h="868515">
                <a:tc gridSpan="2"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lang="es-MX"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endParaRPr lang="es-MX"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endParaRPr lang="es-MX"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endParaRPr lang="es-MX"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795263"/>
                  </a:ext>
                </a:extLst>
              </a:tr>
              <a:tr h="254746"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Cargo del servidor público:</a:t>
                      </a: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815" indent="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None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273087"/>
                  </a:ext>
                </a:extLst>
              </a:tr>
              <a:tr h="254746"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Teléfono:</a:t>
                      </a:r>
                      <a:endParaRPr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cs typeface="Verdana"/>
                      </a:endParaRP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sz="1000" b="0" spc="-5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055156"/>
                  </a:ext>
                </a:extLst>
              </a:tr>
              <a:tr h="254746"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Corr</a:t>
                      </a:r>
                      <a:r>
                        <a:rPr sz="1000" b="0" spc="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spc="-6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 </a:t>
                      </a:r>
                      <a:r>
                        <a:rPr lang="es-MX" sz="1000" b="0" spc="-6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l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e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ct</a:t>
                      </a:r>
                      <a:r>
                        <a:rPr sz="1000" b="0" spc="1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r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ó</a:t>
                      </a:r>
                      <a:r>
                        <a:rPr sz="1000" b="0" spc="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n</a:t>
                      </a:r>
                      <a:r>
                        <a:rPr sz="1000" b="0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ic</a:t>
                      </a:r>
                      <a:r>
                        <a:rPr sz="1000" b="0" spc="-5" dirty="0" err="1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o</a:t>
                      </a:r>
                      <a:r>
                        <a:rPr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cs typeface="Verdana"/>
                        </a:rPr>
                        <a:t>:</a:t>
                      </a:r>
                    </a:p>
                  </a:txBody>
                  <a:tcPr marL="0" marR="0" marT="635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2905978"/>
                  </a:ext>
                </a:extLst>
              </a:tr>
            </a:tbl>
          </a:graphicData>
        </a:graphic>
      </p:graphicFrame>
      <p:sp>
        <p:nvSpPr>
          <p:cNvPr id="18" name="CuadroTexto 17">
            <a:extLst>
              <a:ext uri="{FF2B5EF4-FFF2-40B4-BE49-F238E27FC236}">
                <a16:creationId xmlns:a16="http://schemas.microsoft.com/office/drawing/2014/main" id="{87096D58-A102-41DB-1575-F17742992066}"/>
              </a:ext>
            </a:extLst>
          </p:cNvPr>
          <p:cNvSpPr txBox="1"/>
          <p:nvPr/>
        </p:nvSpPr>
        <p:spPr>
          <a:xfrm>
            <a:off x="5444547" y="622756"/>
            <a:ext cx="1933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chemeClr val="bg1"/>
                </a:solidFill>
                <a:latin typeface="Montserrat" panose="00000500000000000000" pitchFamily="2" charset="0"/>
              </a:rPr>
              <a:t>ANEXO VII - Ejercicio Fiscal 2023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FCEE961-BD3C-8DD1-7325-09E1B4BA50EE}"/>
              </a:ext>
            </a:extLst>
          </p:cNvPr>
          <p:cNvSpPr txBox="1"/>
          <p:nvPr/>
        </p:nvSpPr>
        <p:spPr>
          <a:xfrm>
            <a:off x="443115" y="4222152"/>
            <a:ext cx="683831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500"/>
              </a:spcBef>
            </a:pPr>
            <a:r>
              <a:rPr lang="es-MX" sz="1100" b="1" dirty="0">
                <a:solidFill>
                  <a:srgbClr val="404041"/>
                </a:solidFill>
                <a:latin typeface="Montserrat" panose="00000500000000000000" pitchFamily="2" charset="0"/>
              </a:rPr>
              <a:t>4. Motivo de la Sustitución:</a:t>
            </a:r>
            <a:endParaRPr lang="es-MX" sz="1100" b="1" dirty="0">
              <a:solidFill>
                <a:srgbClr val="A41D3D"/>
              </a:solidFill>
              <a:latin typeface="Montserrat" panose="00000500000000000000" pitchFamily="2" charset="0"/>
            </a:endParaRPr>
          </a:p>
        </p:txBody>
      </p:sp>
      <p:graphicFrame>
        <p:nvGraphicFramePr>
          <p:cNvPr id="21" name="Tabla 21">
            <a:extLst>
              <a:ext uri="{FF2B5EF4-FFF2-40B4-BE49-F238E27FC236}">
                <a16:creationId xmlns:a16="http://schemas.microsoft.com/office/drawing/2014/main" id="{89B09DC9-3944-9266-F753-166280C6BE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035066"/>
              </p:ext>
            </p:extLst>
          </p:nvPr>
        </p:nvGraphicFramePr>
        <p:xfrm>
          <a:off x="433441" y="4633731"/>
          <a:ext cx="303815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198">
                  <a:extLst>
                    <a:ext uri="{9D8B030D-6E8A-4147-A177-3AD203B41FA5}">
                      <a16:colId xmlns:a16="http://schemas.microsoft.com/office/drawing/2014/main" val="2883076004"/>
                    </a:ext>
                  </a:extLst>
                </a:gridCol>
                <a:gridCol w="2724958">
                  <a:extLst>
                    <a:ext uri="{9D8B030D-6E8A-4147-A177-3AD203B41FA5}">
                      <a16:colId xmlns:a16="http://schemas.microsoft.com/office/drawing/2014/main" val="14182666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lang="es-MX"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</a:rPr>
                        <a:t>Muerte del integrante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315300"/>
                  </a:ext>
                </a:extLst>
              </a:tr>
            </a:tbl>
          </a:graphicData>
        </a:graphic>
      </p:graphicFrame>
      <p:graphicFrame>
        <p:nvGraphicFramePr>
          <p:cNvPr id="22" name="Tabla 21">
            <a:extLst>
              <a:ext uri="{FF2B5EF4-FFF2-40B4-BE49-F238E27FC236}">
                <a16:creationId xmlns:a16="http://schemas.microsoft.com/office/drawing/2014/main" id="{6311F525-72AB-00E0-0B9D-FE88BFAEC2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951910"/>
              </p:ext>
            </p:extLst>
          </p:nvPr>
        </p:nvGraphicFramePr>
        <p:xfrm>
          <a:off x="433441" y="5130072"/>
          <a:ext cx="3038156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198">
                  <a:extLst>
                    <a:ext uri="{9D8B030D-6E8A-4147-A177-3AD203B41FA5}">
                      <a16:colId xmlns:a16="http://schemas.microsoft.com/office/drawing/2014/main" val="2883076004"/>
                    </a:ext>
                  </a:extLst>
                </a:gridCol>
                <a:gridCol w="2724958">
                  <a:extLst>
                    <a:ext uri="{9D8B030D-6E8A-4147-A177-3AD203B41FA5}">
                      <a16:colId xmlns:a16="http://schemas.microsoft.com/office/drawing/2014/main" val="14182666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lang="es-MX"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</a:rPr>
                        <a:t>Separación voluntaria, mediante escrito libre a los miembros del Comité  (Anexar escrito al acta)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315300"/>
                  </a:ext>
                </a:extLst>
              </a:tr>
            </a:tbl>
          </a:graphicData>
        </a:graphic>
      </p:graphicFrame>
      <p:graphicFrame>
        <p:nvGraphicFramePr>
          <p:cNvPr id="23" name="Tabla 22">
            <a:extLst>
              <a:ext uri="{FF2B5EF4-FFF2-40B4-BE49-F238E27FC236}">
                <a16:creationId xmlns:a16="http://schemas.microsoft.com/office/drawing/2014/main" id="{9850F12E-C1D9-58C5-130F-58C830A89F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51213"/>
              </p:ext>
            </p:extLst>
          </p:nvPr>
        </p:nvGraphicFramePr>
        <p:xfrm>
          <a:off x="433270" y="5792744"/>
          <a:ext cx="303815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198">
                  <a:extLst>
                    <a:ext uri="{9D8B030D-6E8A-4147-A177-3AD203B41FA5}">
                      <a16:colId xmlns:a16="http://schemas.microsoft.com/office/drawing/2014/main" val="2883076004"/>
                    </a:ext>
                  </a:extLst>
                </a:gridCol>
                <a:gridCol w="2724958">
                  <a:extLst>
                    <a:ext uri="{9D8B030D-6E8A-4147-A177-3AD203B41FA5}">
                      <a16:colId xmlns:a16="http://schemas.microsoft.com/office/drawing/2014/main" val="14182666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lang="es-MX"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</a:rPr>
                        <a:t>Acuerdo del Comité por mayoría de votos  ( Anexar listado al acta)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315300"/>
                  </a:ext>
                </a:extLst>
              </a:tr>
            </a:tbl>
          </a:graphicData>
        </a:graphic>
      </p:graphicFrame>
      <p:graphicFrame>
        <p:nvGraphicFramePr>
          <p:cNvPr id="24" name="Tabla 21">
            <a:extLst>
              <a:ext uri="{FF2B5EF4-FFF2-40B4-BE49-F238E27FC236}">
                <a16:creationId xmlns:a16="http://schemas.microsoft.com/office/drawing/2014/main" id="{71AF717F-E40C-30E8-AE21-6030D1F30E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214598"/>
              </p:ext>
            </p:extLst>
          </p:nvPr>
        </p:nvGraphicFramePr>
        <p:xfrm>
          <a:off x="4243441" y="4633731"/>
          <a:ext cx="3038156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198">
                  <a:extLst>
                    <a:ext uri="{9D8B030D-6E8A-4147-A177-3AD203B41FA5}">
                      <a16:colId xmlns:a16="http://schemas.microsoft.com/office/drawing/2014/main" val="2883076004"/>
                    </a:ext>
                  </a:extLst>
                </a:gridCol>
                <a:gridCol w="2724958">
                  <a:extLst>
                    <a:ext uri="{9D8B030D-6E8A-4147-A177-3AD203B41FA5}">
                      <a16:colId xmlns:a16="http://schemas.microsoft.com/office/drawing/2014/main" val="14182666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lang="es-MX"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</a:rPr>
                        <a:t>Acuerdo de la mayoría de los beneficiados  del programa ( Anexar listado al acta)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315300"/>
                  </a:ext>
                </a:extLst>
              </a:tr>
            </a:tbl>
          </a:graphicData>
        </a:graphic>
      </p:graphicFrame>
      <p:graphicFrame>
        <p:nvGraphicFramePr>
          <p:cNvPr id="25" name="Tabla 24">
            <a:extLst>
              <a:ext uri="{FF2B5EF4-FFF2-40B4-BE49-F238E27FC236}">
                <a16:creationId xmlns:a16="http://schemas.microsoft.com/office/drawing/2014/main" id="{9E70E948-29A2-2DEF-30DD-C0F77FC61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694653"/>
              </p:ext>
            </p:extLst>
          </p:nvPr>
        </p:nvGraphicFramePr>
        <p:xfrm>
          <a:off x="4243270" y="5299087"/>
          <a:ext cx="303815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198">
                  <a:extLst>
                    <a:ext uri="{9D8B030D-6E8A-4147-A177-3AD203B41FA5}">
                      <a16:colId xmlns:a16="http://schemas.microsoft.com/office/drawing/2014/main" val="2883076004"/>
                    </a:ext>
                  </a:extLst>
                </a:gridCol>
                <a:gridCol w="2724958">
                  <a:extLst>
                    <a:ext uri="{9D8B030D-6E8A-4147-A177-3AD203B41FA5}">
                      <a16:colId xmlns:a16="http://schemas.microsoft.com/office/drawing/2014/main" val="14182666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lang="es-MX"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</a:rPr>
                        <a:t>Perdida de carácter de beneficiado del programa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315300"/>
                  </a:ext>
                </a:extLst>
              </a:tr>
            </a:tbl>
          </a:graphicData>
        </a:graphic>
      </p:graphicFrame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CDCC5872-49A7-86D2-D6F0-B4230C5DD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638366"/>
              </p:ext>
            </p:extLst>
          </p:nvPr>
        </p:nvGraphicFramePr>
        <p:xfrm>
          <a:off x="4243270" y="5792744"/>
          <a:ext cx="303815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198">
                  <a:extLst>
                    <a:ext uri="{9D8B030D-6E8A-4147-A177-3AD203B41FA5}">
                      <a16:colId xmlns:a16="http://schemas.microsoft.com/office/drawing/2014/main" val="2883076004"/>
                    </a:ext>
                  </a:extLst>
                </a:gridCol>
                <a:gridCol w="2724958">
                  <a:extLst>
                    <a:ext uri="{9D8B030D-6E8A-4147-A177-3AD203B41FA5}">
                      <a16:colId xmlns:a16="http://schemas.microsoft.com/office/drawing/2014/main" val="14182666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endParaRPr lang="es-MX" sz="1000" b="0" dirty="0">
                        <a:solidFill>
                          <a:schemeClr val="tx1"/>
                        </a:solidFill>
                        <a:latin typeface="Montserrat" panose="00000500000000000000" pitchFamily="2" charset="0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265" indent="-17145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+mn-ea"/>
                        </a:rPr>
                        <a:t>Otra. Especifique.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315300"/>
                  </a:ext>
                </a:extLst>
              </a:tr>
            </a:tbl>
          </a:graphicData>
        </a:graphic>
      </p:graphicFrame>
      <p:sp>
        <p:nvSpPr>
          <p:cNvPr id="27" name="CuadroTexto 26">
            <a:extLst>
              <a:ext uri="{FF2B5EF4-FFF2-40B4-BE49-F238E27FC236}">
                <a16:creationId xmlns:a16="http://schemas.microsoft.com/office/drawing/2014/main" id="{B974DCCF-1B3F-5307-4773-4744BE06198E}"/>
              </a:ext>
            </a:extLst>
          </p:cNvPr>
          <p:cNvSpPr txBox="1"/>
          <p:nvPr/>
        </p:nvSpPr>
        <p:spPr>
          <a:xfrm>
            <a:off x="4027469" y="406991"/>
            <a:ext cx="388876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050" i="0" dirty="0">
                <a:solidFill>
                  <a:schemeClr val="bg1"/>
                </a:solidFill>
                <a:effectLst/>
                <a:latin typeface="Montserrat" panose="00000500000000000000" pitchFamily="2" charset="0"/>
              </a:rPr>
              <a:t>Subsecretaría de Educación Superior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8">
            <a:extLst>
              <a:ext uri="{FF2B5EF4-FFF2-40B4-BE49-F238E27FC236}">
                <a16:creationId xmlns:a16="http://schemas.microsoft.com/office/drawing/2014/main" id="{7BB25CA2-A755-D3C8-6694-1C6A1819D0B3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43115" y="9677400"/>
            <a:ext cx="7015482" cy="108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865"/>
              </a:lnSpc>
            </a:pPr>
            <a:r>
              <a:rPr sz="600" spc="-5" dirty="0">
                <a:latin typeface="Montserrat" panose="00000500000000000000" pitchFamily="2" charset="0"/>
              </a:rPr>
              <a:t>“Este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dirty="0">
                <a:latin typeface="Montserrat" panose="00000500000000000000" pitchFamily="2" charset="0"/>
              </a:rPr>
              <a:t>programa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público,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ajeno</a:t>
            </a:r>
            <a:r>
              <a:rPr sz="600" dirty="0">
                <a:latin typeface="Montserrat" panose="00000500000000000000" pitchFamily="2" charset="0"/>
              </a:rPr>
              <a:t> a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cualquier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partido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político.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Queda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prohibido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el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uso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para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fines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distintos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dirty="0">
                <a:latin typeface="Montserrat" panose="00000500000000000000" pitchFamily="2" charset="0"/>
              </a:rPr>
              <a:t>a</a:t>
            </a:r>
            <a:r>
              <a:rPr sz="600" spc="2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los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establecidos</a:t>
            </a:r>
            <a:r>
              <a:rPr sz="600" spc="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en</a:t>
            </a:r>
            <a:r>
              <a:rPr sz="600" spc="10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el</a:t>
            </a:r>
            <a:r>
              <a:rPr sz="600" spc="15" dirty="0">
                <a:latin typeface="Montserrat" panose="00000500000000000000" pitchFamily="2" charset="0"/>
              </a:rPr>
              <a:t> </a:t>
            </a:r>
            <a:r>
              <a:rPr sz="600" spc="-5" dirty="0">
                <a:latin typeface="Montserrat" panose="00000500000000000000" pitchFamily="2" charset="0"/>
              </a:rPr>
              <a:t>programa”.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ABBD1C5-2BA1-0129-0661-6F9113B0F3A2}"/>
              </a:ext>
            </a:extLst>
          </p:cNvPr>
          <p:cNvSpPr/>
          <p:nvPr/>
        </p:nvSpPr>
        <p:spPr>
          <a:xfrm>
            <a:off x="228600" y="251041"/>
            <a:ext cx="7315200" cy="672294"/>
          </a:xfrm>
          <a:prstGeom prst="roundRect">
            <a:avLst/>
          </a:prstGeom>
          <a:solidFill>
            <a:srgbClr val="A41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Imagen 10" descr="SEP | SIGED">
            <a:extLst>
              <a:ext uri="{FF2B5EF4-FFF2-40B4-BE49-F238E27FC236}">
                <a16:creationId xmlns:a16="http://schemas.microsoft.com/office/drawing/2014/main" id="{EE4AE8C1-496B-87C2-245D-20D2D32B7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05"/>
            <a:ext cx="1840808" cy="44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897B2CD3-F680-C632-AD48-4A5BD6746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305823"/>
              </p:ext>
            </p:extLst>
          </p:nvPr>
        </p:nvGraphicFramePr>
        <p:xfrm>
          <a:off x="443115" y="1631983"/>
          <a:ext cx="6838312" cy="77392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38312">
                  <a:extLst>
                    <a:ext uri="{9D8B030D-6E8A-4147-A177-3AD203B41FA5}">
                      <a16:colId xmlns:a16="http://schemas.microsoft.com/office/drawing/2014/main" val="2746422333"/>
                    </a:ext>
                  </a:extLst>
                </a:gridCol>
              </a:tblGrid>
              <a:tr h="195486">
                <a:tc>
                  <a:txBody>
                    <a:bodyPr/>
                    <a:lstStyle/>
                    <a:p>
                      <a:pPr marL="215265" indent="-171450" algn="ctr">
                        <a:lnSpc>
                          <a:spcPct val="100000"/>
                        </a:lnSpc>
                        <a:spcBef>
                          <a:spcPts val="10"/>
                        </a:spcBef>
                        <a:buClr>
                          <a:srgbClr val="A41D3D"/>
                        </a:buClr>
                        <a:buSzPct val="150000"/>
                        <a:buFont typeface="Wingdings" panose="05000000000000000000" pitchFamily="2" charset="2"/>
                        <a:buChar char="§"/>
                      </a:pPr>
                      <a:r>
                        <a:rPr lang="es-MX" sz="1000" b="0" spc="-4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  <a:cs typeface="Verdana"/>
                        </a:rPr>
                        <a:t>(Agregar aviso de privacidad)</a:t>
                      </a:r>
                    </a:p>
                  </a:txBody>
                  <a:tcPr marL="0" marR="0" marT="1270" marB="0" anchor="ctr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A41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368378"/>
                  </a:ext>
                </a:extLst>
              </a:tr>
              <a:tr h="4973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MX" sz="900" b="0" dirty="0">
                        <a:latin typeface="Montserrat" panose="000005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624143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F6CF8B9D-3537-E553-29FB-E3644C2127BD}"/>
              </a:ext>
            </a:extLst>
          </p:cNvPr>
          <p:cNvSpPr txBox="1"/>
          <p:nvPr/>
        </p:nvSpPr>
        <p:spPr>
          <a:xfrm>
            <a:off x="5444547" y="622756"/>
            <a:ext cx="1933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chemeClr val="bg1"/>
                </a:solidFill>
                <a:latin typeface="Montserrat" panose="00000500000000000000" pitchFamily="2" charset="0"/>
              </a:rPr>
              <a:t>ANEXO VII - Ejercicio Fiscal 2023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6226A78-1D90-3816-B03B-F065EF1D2740}"/>
              </a:ext>
            </a:extLst>
          </p:cNvPr>
          <p:cNvSpPr txBox="1"/>
          <p:nvPr/>
        </p:nvSpPr>
        <p:spPr>
          <a:xfrm>
            <a:off x="411007" y="1237313"/>
            <a:ext cx="63246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1500"/>
              </a:spcBef>
            </a:pPr>
            <a:r>
              <a:rPr lang="es-MX" sz="1050" dirty="0">
                <a:latin typeface="Montserrat" panose="00000500000000000000" pitchFamily="2" charset="0"/>
              </a:rPr>
              <a:t>Se anexa esta acta de sustitución  al registro original  del Comité de Contraloría  Social 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49155A8-3487-D794-6F57-6ADC26B769A8}"/>
              </a:ext>
            </a:extLst>
          </p:cNvPr>
          <p:cNvSpPr txBox="1"/>
          <p:nvPr/>
        </p:nvSpPr>
        <p:spPr>
          <a:xfrm>
            <a:off x="4027469" y="406991"/>
            <a:ext cx="388876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050" i="0" dirty="0">
                <a:solidFill>
                  <a:schemeClr val="bg1"/>
                </a:solidFill>
                <a:effectLst/>
                <a:latin typeface="Montserrat" panose="00000500000000000000" pitchFamily="2" charset="0"/>
              </a:rPr>
              <a:t>Subsecretaría de Educación Superior </a:t>
            </a:r>
          </a:p>
        </p:txBody>
      </p:sp>
    </p:spTree>
    <p:extLst>
      <p:ext uri="{BB962C8B-B14F-4D97-AF65-F5344CB8AC3E}">
        <p14:creationId xmlns:p14="http://schemas.microsoft.com/office/powerpoint/2010/main" val="3937611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</TotalTime>
  <Words>516</Words>
  <Application>Microsoft Office PowerPoint</Application>
  <PresentationFormat>Personalizado</PresentationFormat>
  <Paragraphs>177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Calibri</vt:lpstr>
      <vt:lpstr>Montserrat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Ryzen 5</dc:creator>
  <cp:lastModifiedBy>Carmen García</cp:lastModifiedBy>
  <cp:revision>34</cp:revision>
  <dcterms:created xsi:type="dcterms:W3CDTF">2023-05-17T23:40:24Z</dcterms:created>
  <dcterms:modified xsi:type="dcterms:W3CDTF">2023-07-19T19:48:16Z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2023-02-17T00:00:00Z</vt:filetime>
  </property>
  <property fmtid="{D5CDD505-2E9C-101B-9397-08002B2CF9AE}" pid="3" name="Creator">
    <vt:lpwstr>Microsoft® Word para Microsoft 365</vt:lpwstr>
  </property>
  <property fmtid="{D5CDD505-2E9C-101B-9397-08002B2CF9AE}" pid="4" name="LastSaved">
    <vt:filetime>2023-05-17T00:00:00Z</vt:filetime>
  </property>
</Properties>
</file>